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9"/>
  </p:notesMasterIdLst>
  <p:sldIdLst>
    <p:sldId id="256" r:id="rId2"/>
    <p:sldId id="280" r:id="rId3"/>
    <p:sldId id="257" r:id="rId4"/>
    <p:sldId id="258" r:id="rId5"/>
    <p:sldId id="284" r:id="rId6"/>
    <p:sldId id="259" r:id="rId7"/>
    <p:sldId id="260" r:id="rId8"/>
    <p:sldId id="261" r:id="rId9"/>
    <p:sldId id="265" r:id="rId10"/>
    <p:sldId id="285" r:id="rId11"/>
    <p:sldId id="268" r:id="rId12"/>
    <p:sldId id="269" r:id="rId13"/>
    <p:sldId id="263" r:id="rId14"/>
    <p:sldId id="264" r:id="rId15"/>
    <p:sldId id="267" r:id="rId16"/>
    <p:sldId id="270" r:id="rId17"/>
    <p:sldId id="271" r:id="rId18"/>
    <p:sldId id="272" r:id="rId19"/>
    <p:sldId id="273" r:id="rId20"/>
    <p:sldId id="274" r:id="rId21"/>
    <p:sldId id="283" r:id="rId22"/>
    <p:sldId id="275" r:id="rId23"/>
    <p:sldId id="277" r:id="rId24"/>
    <p:sldId id="278" r:id="rId25"/>
    <p:sldId id="281" r:id="rId26"/>
    <p:sldId id="282" r:id="rId27"/>
    <p:sldId id="279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8" autoAdjust="0"/>
    <p:restoredTop sz="94224" autoAdjust="0"/>
  </p:normalViewPr>
  <p:slideViewPr>
    <p:cSldViewPr>
      <p:cViewPr varScale="1">
        <p:scale>
          <a:sx n="110" d="100"/>
          <a:sy n="110" d="100"/>
        </p:scale>
        <p:origin x="-102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Skenario 1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Klasifikasi A</c:v>
                </c:pt>
                <c:pt idx="1">
                  <c:v>Klasifikasi 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Skenario 2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Klasifikasi A</c:v>
                </c:pt>
                <c:pt idx="1">
                  <c:v>Klasifikasi B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1">
                  <c:v>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Skenario 3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Klasifikasi A</c:v>
                </c:pt>
                <c:pt idx="1">
                  <c:v>Klasifikasi B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1">
                  <c:v>81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Skenario 4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Klasifikasi A</c:v>
                </c:pt>
                <c:pt idx="1">
                  <c:v>Klasifikasi B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1">
                  <c:v>81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1921024"/>
        <c:axId val="131922560"/>
      </c:barChart>
      <c:catAx>
        <c:axId val="131921024"/>
        <c:scaling>
          <c:orientation val="minMax"/>
        </c:scaling>
        <c:delete val="0"/>
        <c:axPos val="b"/>
        <c:majorTickMark val="out"/>
        <c:minorTickMark val="none"/>
        <c:tickLblPos val="nextTo"/>
        <c:crossAx val="131922560"/>
        <c:crosses val="autoZero"/>
        <c:auto val="1"/>
        <c:lblAlgn val="ctr"/>
        <c:lblOffset val="100"/>
        <c:noMultiLvlLbl val="0"/>
      </c:catAx>
      <c:valAx>
        <c:axId val="13192256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3192102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3896191795470021"/>
          <c:y val="0.35546004242633006"/>
          <c:w val="0.15795166229221347"/>
          <c:h val="0.31152795548704221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10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FBEAE-C77E-4ABB-ABB8-1260C41C16EB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FE05B-A556-47DB-AD44-8879DE2203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78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FE05B-A556-47DB-AD44-8879DE22031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209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283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087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8245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84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36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704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58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490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107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737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1086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57914-F6C4-496E-A8DD-2DB4DE42C195}" type="datetimeFigureOut">
              <a:rPr lang="en-GB" smtClean="0"/>
              <a:t>07/01/2018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18C44-FC13-424B-B05C-FA2F6ADEAB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403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209800" y="0"/>
            <a:ext cx="69342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981200"/>
            <a:ext cx="8610600" cy="2667000"/>
          </a:xfrm>
        </p:spPr>
        <p:txBody>
          <a:bodyPr>
            <a:noAutofit/>
          </a:bodyPr>
          <a:lstStyle/>
          <a:p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Integrasi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Ekstraksi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Fitur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Statis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dan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Dinamis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Pada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Gerakan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Tangan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Menggunakan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Kinect 2.0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Untuk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Mengenali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Bahasa </a:t>
            </a:r>
            <a:r>
              <a:rPr lang="en-US" sz="4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Isyarat</a:t>
            </a:r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 Indonesia</a:t>
            </a:r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  <a:latin typeface="Leelawadee UI Semilight" pitchFamily="34" charset="-34"/>
              <a:cs typeface="Leelawadee UI Semilight" pitchFamily="34" charset="-34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5181600"/>
            <a:ext cx="3200400" cy="12192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Ignatius Benedict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Leelawadee UI Semilight" pitchFamily="34" charset="-34"/>
                <a:cs typeface="Leelawadee UI Semilight" pitchFamily="34" charset="-34"/>
              </a:rPr>
              <a:t>5113100044</a:t>
            </a:r>
            <a:endParaRPr lang="en-GB" dirty="0">
              <a:solidFill>
                <a:schemeClr val="bg1">
                  <a:lumMod val="50000"/>
                </a:schemeClr>
              </a:solidFill>
              <a:latin typeface="Leelawadee UI Semilight" pitchFamily="34" charset="-34"/>
              <a:cs typeface="Leelawadee UI Semilight" pitchFamily="34" charset="-34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800" y="5562600"/>
            <a:ext cx="4267200" cy="381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14800" y="381000"/>
            <a:ext cx="5029200" cy="5334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1066800"/>
            <a:ext cx="5029200" cy="381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72400" y="5562600"/>
            <a:ext cx="914400" cy="381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04800" y="0"/>
            <a:ext cx="45719" cy="58293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641081" y="5562600"/>
            <a:ext cx="45719" cy="12954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408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/>
          <p:cNvSpPr/>
          <p:nvPr/>
        </p:nvSpPr>
        <p:spPr>
          <a:xfrm>
            <a:off x="1219200" y="0"/>
            <a:ext cx="7924800" cy="6858000"/>
          </a:xfrm>
          <a:prstGeom prst="triangle">
            <a:avLst>
              <a:gd name="adj" fmla="val 100000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1504950"/>
            <a:ext cx="9144000" cy="171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16200000">
            <a:off x="3794403" y="1475224"/>
            <a:ext cx="6858002" cy="3895826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1" y="2057400"/>
            <a:ext cx="7162800" cy="2895600"/>
          </a:xfrm>
          <a:noFill/>
        </p:spPr>
        <p:txBody>
          <a:bodyPr>
            <a:normAutofit/>
          </a:bodyPr>
          <a:lstStyle/>
          <a:p>
            <a:r>
              <a:rPr lang="en-US" sz="6000" b="1" dirty="0" err="1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Implementasi</a:t>
            </a:r>
            <a:endParaRPr lang="en-GB" sz="6000" b="1" dirty="0">
              <a:solidFill>
                <a:schemeClr val="bg1">
                  <a:lumMod val="50000"/>
                </a:schemeClr>
              </a:solidFill>
              <a:latin typeface="ISOCTEUR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 flipH="1">
            <a:off x="228598" y="0"/>
            <a:ext cx="3047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31700640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5866"/>
            <a:ext cx="9144001" cy="6863869"/>
            <a:chOff x="0" y="-5866"/>
            <a:chExt cx="9144001" cy="6863869"/>
          </a:xfrm>
        </p:grpSpPr>
        <p:sp>
          <p:nvSpPr>
            <p:cNvPr id="10" name="Isosceles Triangle 9"/>
            <p:cNvSpPr/>
            <p:nvPr/>
          </p:nvSpPr>
          <p:spPr>
            <a:xfrm rot="5400000" flipH="1">
              <a:off x="-1524000" y="1518136"/>
              <a:ext cx="6858004" cy="381000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 rot="16200000">
              <a:off x="3809998" y="1524001"/>
              <a:ext cx="6858004" cy="3810000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0" y="1066800"/>
              <a:ext cx="6781801" cy="48006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Isosceles Triangle 7"/>
            <p:cNvSpPr/>
            <p:nvPr/>
          </p:nvSpPr>
          <p:spPr>
            <a:xfrm rot="5400000" flipV="1">
              <a:off x="6934199" y="4648202"/>
              <a:ext cx="2667002" cy="1752600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Isosceles Triangle 3"/>
            <p:cNvSpPr/>
            <p:nvPr/>
          </p:nvSpPr>
          <p:spPr>
            <a:xfrm rot="5400000">
              <a:off x="5181600" y="2667000"/>
              <a:ext cx="4800600" cy="1600200"/>
            </a:xfrm>
            <a:prstGeom prst="triangle">
              <a:avLst>
                <a:gd name="adj" fmla="val 50244"/>
              </a:avLst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/>
            <p:cNvSpPr/>
            <p:nvPr/>
          </p:nvSpPr>
          <p:spPr>
            <a:xfrm rot="16200000">
              <a:off x="6934200" y="457201"/>
              <a:ext cx="2667002" cy="1752600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7391401" cy="1066801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latin typeface="BankGothic Lt BT" pitchFamily="34" charset="0"/>
              </a:rPr>
              <a:t>Implementasi</a:t>
            </a:r>
            <a:r>
              <a:rPr lang="en-US" b="1" dirty="0" smtClean="0">
                <a:latin typeface="BankGothic Lt BT" pitchFamily="34" charset="0"/>
              </a:rPr>
              <a:t> :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  <a:latin typeface="BankGothic Lt BT" pitchFamily="34" charset="0"/>
              </a:rPr>
              <a:t>Antarmuka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  <a:latin typeface="BankGothic Lt BT" pitchFamily="34" charset="0"/>
              </a:rPr>
              <a:t> </a:t>
            </a:r>
            <a:endParaRPr lang="en-GB" b="1" dirty="0">
              <a:solidFill>
                <a:schemeClr val="accent5">
                  <a:lumMod val="75000"/>
                </a:schemeClr>
              </a:solidFill>
              <a:latin typeface="BankGothic Lt BT" pitchFamily="34" charset="0"/>
            </a:endParaRPr>
          </a:p>
        </p:txBody>
      </p:sp>
      <p:pic>
        <p:nvPicPr>
          <p:cNvPr id="6146" name="Picture 2" descr="E:\Kuliah\TUGAS AKHIR\TABI\BAHAN BUKU\Aplikasi\Penulis\0. Prepa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1" y="1538842"/>
            <a:ext cx="6248400" cy="385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602949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2" y="152400"/>
            <a:ext cx="6857998" cy="1143000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latin typeface="BankGothic Lt BT" pitchFamily="34" charset="0"/>
              </a:rPr>
              <a:t>Implementasi</a:t>
            </a:r>
            <a:r>
              <a:rPr lang="en-US" b="1" dirty="0" smtClean="0">
                <a:latin typeface="BankGothic Lt BT" pitchFamily="34" charset="0"/>
              </a:rPr>
              <a:t> :</a:t>
            </a:r>
            <a:r>
              <a:rPr lang="en-US" b="1" dirty="0">
                <a:latin typeface="BankGothic Lt BT" pitchFamily="34" charset="0"/>
              </a:rPr>
              <a:t>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  <a:latin typeface="BankGothic Lt BT" pitchFamily="34" charset="0"/>
              </a:rPr>
              <a:t>Ekstraksi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  <a:latin typeface="BankGothic Lt BT" pitchFamily="34" charset="0"/>
              </a:rPr>
              <a:t>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  <a:latin typeface="BankGothic Lt BT" pitchFamily="34" charset="0"/>
              </a:rPr>
              <a:t>Fitur</a:t>
            </a:r>
            <a:endParaRPr lang="en-GB" b="1" dirty="0">
              <a:solidFill>
                <a:schemeClr val="accent5">
                  <a:lumMod val="75000"/>
                </a:schemeClr>
              </a:solidFill>
              <a:latin typeface="BankGothic Lt BT" pitchFamily="34" charset="0"/>
            </a:endParaRPr>
          </a:p>
        </p:txBody>
      </p:sp>
      <p:pic>
        <p:nvPicPr>
          <p:cNvPr id="7171" name="Picture 3" descr="E:\Kuliah\TUGAS AKHIR\TABI\BAHAN BUKU\Flowchart Ekstraksi Fitur PP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590675"/>
            <a:ext cx="5257801" cy="503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/>
          <p:cNvGrpSpPr/>
          <p:nvPr/>
        </p:nvGrpSpPr>
        <p:grpSpPr>
          <a:xfrm flipH="1" flipV="1">
            <a:off x="8001000" y="0"/>
            <a:ext cx="1143000" cy="6852138"/>
            <a:chOff x="0" y="0"/>
            <a:chExt cx="914400" cy="6400800"/>
          </a:xfrm>
        </p:grpSpPr>
        <p:sp>
          <p:nvSpPr>
            <p:cNvPr id="13" name="Isosceles Triangle 12"/>
            <p:cNvSpPr/>
            <p:nvPr/>
          </p:nvSpPr>
          <p:spPr>
            <a:xfrm rot="5400000">
              <a:off x="-76200" y="76200"/>
              <a:ext cx="1066800" cy="91440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5400000">
              <a:off x="-76200" y="5410200"/>
              <a:ext cx="1066800" cy="914400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 rot="5400000">
              <a:off x="-76200" y="4343400"/>
              <a:ext cx="1066800" cy="914400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/>
            <p:cNvSpPr/>
            <p:nvPr/>
          </p:nvSpPr>
          <p:spPr>
            <a:xfrm rot="5400000">
              <a:off x="-76200" y="1143000"/>
              <a:ext cx="1066800" cy="914400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/>
            <p:cNvSpPr/>
            <p:nvPr/>
          </p:nvSpPr>
          <p:spPr>
            <a:xfrm rot="5400000">
              <a:off x="-76200" y="2209800"/>
              <a:ext cx="1066800" cy="914400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5400000">
              <a:off x="-76200" y="3276600"/>
              <a:ext cx="1066800" cy="914400"/>
            </a:xfrm>
            <a:prstGeom prst="triangl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12</a:t>
            </a:r>
            <a:endParaRPr lang="en-US" sz="2000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143000" cy="6852138"/>
            <a:chOff x="0" y="0"/>
            <a:chExt cx="914400" cy="6400800"/>
          </a:xfrm>
        </p:grpSpPr>
        <p:sp>
          <p:nvSpPr>
            <p:cNvPr id="3" name="Isosceles Triangle 2"/>
            <p:cNvSpPr/>
            <p:nvPr/>
          </p:nvSpPr>
          <p:spPr>
            <a:xfrm rot="5400000">
              <a:off x="-76200" y="76200"/>
              <a:ext cx="1066800" cy="91440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/>
            <p:cNvSpPr/>
            <p:nvPr/>
          </p:nvSpPr>
          <p:spPr>
            <a:xfrm rot="5400000">
              <a:off x="-76200" y="5410200"/>
              <a:ext cx="1066800" cy="914400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 rot="5400000">
              <a:off x="-76200" y="4343400"/>
              <a:ext cx="1066800" cy="914400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Isosceles Triangle 7"/>
            <p:cNvSpPr/>
            <p:nvPr/>
          </p:nvSpPr>
          <p:spPr>
            <a:xfrm rot="5400000">
              <a:off x="-76200" y="1143000"/>
              <a:ext cx="1066800" cy="914400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Isosceles Triangle 8"/>
            <p:cNvSpPr/>
            <p:nvPr/>
          </p:nvSpPr>
          <p:spPr>
            <a:xfrm rot="5400000">
              <a:off x="-76200" y="2209800"/>
              <a:ext cx="1066800" cy="914400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 rot="5400000">
              <a:off x="-76200" y="3276600"/>
              <a:ext cx="1066800" cy="914400"/>
            </a:xfrm>
            <a:prstGeom prst="triangl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996200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 flipH="1" flipV="1">
            <a:off x="-6478" y="0"/>
            <a:ext cx="9150478" cy="6858001"/>
            <a:chOff x="-6478" y="0"/>
            <a:chExt cx="9150478" cy="6858001"/>
          </a:xfrm>
        </p:grpSpPr>
        <p:sp>
          <p:nvSpPr>
            <p:cNvPr id="11" name="Isosceles Triangle 10"/>
            <p:cNvSpPr/>
            <p:nvPr/>
          </p:nvSpPr>
          <p:spPr>
            <a:xfrm rot="16200000" flipH="1">
              <a:off x="2283070" y="2932"/>
              <a:ext cx="6858000" cy="6852138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 rot="5400000">
              <a:off x="-9409" y="2931"/>
              <a:ext cx="6858000" cy="6852138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Isosceles Triangle 8"/>
            <p:cNvSpPr/>
            <p:nvPr/>
          </p:nvSpPr>
          <p:spPr>
            <a:xfrm flipV="1">
              <a:off x="0" y="0"/>
              <a:ext cx="9144000" cy="6852138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/>
            <p:cNvSpPr/>
            <p:nvPr/>
          </p:nvSpPr>
          <p:spPr>
            <a:xfrm>
              <a:off x="-6478" y="1676400"/>
              <a:ext cx="9144000" cy="5177286"/>
            </a:xfrm>
            <a:prstGeom prst="triangle">
              <a:avLst>
                <a:gd name="adj" fmla="val 50256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2400"/>
            <a:ext cx="6483478" cy="1143000"/>
          </a:xfrm>
        </p:spPr>
        <p:txBody>
          <a:bodyPr>
            <a:normAutofit fontScale="90000"/>
          </a:bodyPr>
          <a:lstStyle/>
          <a:p>
            <a:r>
              <a:rPr lang="en-US" b="1" dirty="0" err="1" smtClean="0"/>
              <a:t>Implementasi</a:t>
            </a:r>
            <a:r>
              <a:rPr lang="en-US" b="1" dirty="0" smtClean="0"/>
              <a:t> : </a:t>
            </a:r>
            <a:r>
              <a:rPr lang="en-US" b="1" dirty="0" err="1" smtClean="0"/>
              <a:t>Ekstraksi</a:t>
            </a:r>
            <a:r>
              <a:rPr lang="en-US" b="1" dirty="0" smtClean="0"/>
              <a:t> </a:t>
            </a:r>
            <a:r>
              <a:rPr lang="en-US" b="1" dirty="0" err="1" smtClean="0"/>
              <a:t>Fitur</a:t>
            </a:r>
            <a:r>
              <a:rPr lang="en-US" b="1" dirty="0" smtClean="0"/>
              <a:t>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Statis</a:t>
            </a:r>
            <a:endParaRPr lang="en-GB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3314" name="Picture 2" descr="E:\Kuliah\TUGAS AKHIR\TABI\BAHAN BUKU\kinectskeleton in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954" y="1701632"/>
            <a:ext cx="3732568" cy="2973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953000" y="1752600"/>
            <a:ext cx="2148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Joint yang </a:t>
            </a:r>
            <a:r>
              <a:rPr lang="en-US" dirty="0" err="1" smtClean="0"/>
              <a:t>digunakan</a:t>
            </a:r>
            <a:endParaRPr lang="en-US" dirty="0" smtClean="0"/>
          </a:p>
          <a:p>
            <a:endParaRPr lang="en-GB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841197"/>
              </p:ext>
            </p:extLst>
          </p:nvPr>
        </p:nvGraphicFramePr>
        <p:xfrm>
          <a:off x="2672341" y="4945203"/>
          <a:ext cx="3847465" cy="170688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282065"/>
                <a:gridCol w="1282700"/>
                <a:gridCol w="1282700"/>
              </a:tblGrid>
              <a:tr h="1676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Vektor2 (</a:t>
                      </a:r>
                      <a:r>
                        <a:rPr lang="en-US" sz="1400" dirty="0" err="1">
                          <a:effectLst/>
                        </a:rPr>
                        <a:t>x,y</a:t>
                      </a:r>
                      <a:r>
                        <a:rPr lang="en-US" sz="1400" dirty="0">
                          <a:effectLst/>
                        </a:rPr>
                        <a:t>)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Sudut</a:t>
                      </a:r>
                      <a:r>
                        <a:rPr lang="en-US" sz="1400" dirty="0">
                          <a:effectLst/>
                        </a:rPr>
                        <a:t> (float)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Jarak (float)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SR -&gt; ER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 dirty="0">
                          <a:effectLst/>
                        </a:rPr>
                        <a:t>∠</a:t>
                      </a:r>
                      <a:r>
                        <a:rPr lang="en-US" sz="1400" dirty="0">
                          <a:effectLst/>
                        </a:rPr>
                        <a:t> SS – SR – ER</a:t>
                      </a:r>
                      <a:endParaRPr lang="en-GB" sz="1600" dirty="0">
                        <a:solidFill>
                          <a:srgbClr val="000000"/>
                        </a:solidFill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8580" marR="68580" marT="0" marB="0" anchor="ctr"/>
                </a:tc>
                <a:tc rowSpan="7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HR – HL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ER -&gt; WR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∠ SR – ER – WR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WR -&gt; HR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∠ ER – WR – HR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SL -&gt; EL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 dirty="0">
                          <a:effectLst/>
                        </a:rPr>
                        <a:t>∠</a:t>
                      </a:r>
                      <a:r>
                        <a:rPr lang="en-US" sz="1400" dirty="0">
                          <a:effectLst/>
                        </a:rPr>
                        <a:t> SS – SL – EL</a:t>
                      </a:r>
                      <a:endParaRPr lang="en-GB" sz="1600" dirty="0">
                        <a:solidFill>
                          <a:srgbClr val="000000"/>
                        </a:solidFill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EL -&gt; WL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∠ SL – EL – WL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WL -&gt; HL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∠ EL – WL – HL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HR -&gt; HL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13</a:t>
            </a:r>
            <a:endParaRPr lang="en-US" sz="2000" dirty="0"/>
          </a:p>
        </p:txBody>
      </p:sp>
      <p:sp>
        <p:nvSpPr>
          <p:cNvPr id="4" name="Oval 3"/>
          <p:cNvSpPr/>
          <p:nvPr/>
        </p:nvSpPr>
        <p:spPr>
          <a:xfrm>
            <a:off x="3592514" y="2464942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/>
          <p:cNvSpPr/>
          <p:nvPr/>
        </p:nvSpPr>
        <p:spPr>
          <a:xfrm>
            <a:off x="3619500" y="2819400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/>
          <p:cNvSpPr/>
          <p:nvPr/>
        </p:nvSpPr>
        <p:spPr>
          <a:xfrm>
            <a:off x="3622678" y="3133726"/>
            <a:ext cx="149222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/>
          <p:cNvSpPr/>
          <p:nvPr/>
        </p:nvSpPr>
        <p:spPr>
          <a:xfrm>
            <a:off x="3971925" y="3228529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/>
          <p:cNvSpPr/>
          <p:nvPr/>
        </p:nvSpPr>
        <p:spPr>
          <a:xfrm>
            <a:off x="1504946" y="2461768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/>
          <p:cNvSpPr/>
          <p:nvPr/>
        </p:nvSpPr>
        <p:spPr>
          <a:xfrm>
            <a:off x="1438333" y="2847144"/>
            <a:ext cx="155463" cy="1508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1473199" y="3143252"/>
            <a:ext cx="174621" cy="1746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/>
          <p:cNvSpPr/>
          <p:nvPr/>
        </p:nvSpPr>
        <p:spPr>
          <a:xfrm>
            <a:off x="1136655" y="3243267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/>
          <p:cNvSpPr/>
          <p:nvPr/>
        </p:nvSpPr>
        <p:spPr>
          <a:xfrm>
            <a:off x="1609726" y="2239963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/>
          <p:cNvSpPr txBox="1"/>
          <p:nvPr/>
        </p:nvSpPr>
        <p:spPr>
          <a:xfrm>
            <a:off x="5080000" y="2088267"/>
            <a:ext cx="284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SL 	: Shoulder Left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EL 	: Elbow Left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WL 	: Wrist Left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HL 	: Hand Left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SR 	: Shoulder 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ER 	: </a:t>
            </a:r>
            <a:r>
              <a:rPr lang="en-US" dirty="0"/>
              <a:t>Elbow </a:t>
            </a:r>
            <a:r>
              <a:rPr lang="en-US" dirty="0" smtClean="0"/>
              <a:t>Right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WR 	: </a:t>
            </a:r>
            <a:r>
              <a:rPr lang="en-US" dirty="0"/>
              <a:t>Wrist </a:t>
            </a:r>
            <a:r>
              <a:rPr lang="en-US" dirty="0" smtClean="0"/>
              <a:t>Right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HR 	: </a:t>
            </a:r>
            <a:r>
              <a:rPr lang="en-US" dirty="0"/>
              <a:t>Hand </a:t>
            </a:r>
            <a:r>
              <a:rPr lang="en-US" dirty="0" smtClean="0"/>
              <a:t>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SS 	: Spine Shoulder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2919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 animBg="1"/>
      <p:bldP spid="13" grpId="0" uiExpand="1" animBg="1"/>
      <p:bldP spid="14" grpId="0" uiExpand="1" animBg="1"/>
      <p:bldP spid="15" grpId="0" uiExpand="1" animBg="1"/>
      <p:bldP spid="16" grpId="0" uiExpand="1" animBg="1"/>
      <p:bldP spid="17" grpId="0" uiExpand="1" animBg="1"/>
      <p:bldP spid="18" grpId="0" uiExpand="1" animBg="1"/>
      <p:bldP spid="19" grpId="0" uiExpand="1" animBg="1"/>
      <p:bldP spid="20" grpId="0" uiExpand="1" animBg="1"/>
      <p:bldP spid="21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6478" y="0"/>
            <a:ext cx="9150478" cy="6858001"/>
            <a:chOff x="-6478" y="0"/>
            <a:chExt cx="9150478" cy="6858001"/>
          </a:xfrm>
        </p:grpSpPr>
        <p:sp>
          <p:nvSpPr>
            <p:cNvPr id="8" name="Isosceles Triangle 7"/>
            <p:cNvSpPr/>
            <p:nvPr/>
          </p:nvSpPr>
          <p:spPr>
            <a:xfrm rot="16200000" flipH="1">
              <a:off x="2283070" y="2932"/>
              <a:ext cx="6858000" cy="6852138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Isosceles Triangle 8"/>
            <p:cNvSpPr/>
            <p:nvPr/>
          </p:nvSpPr>
          <p:spPr>
            <a:xfrm rot="5400000">
              <a:off x="-9409" y="2931"/>
              <a:ext cx="6858000" cy="6852138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 flipV="1">
              <a:off x="0" y="0"/>
              <a:ext cx="9144000" cy="6852138"/>
            </a:xfrm>
            <a:prstGeom prst="triangle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Isosceles Triangle 10"/>
            <p:cNvSpPr/>
            <p:nvPr/>
          </p:nvSpPr>
          <p:spPr>
            <a:xfrm>
              <a:off x="-6478" y="1680714"/>
              <a:ext cx="9144000" cy="5177286"/>
            </a:xfrm>
            <a:prstGeom prst="triangle">
              <a:avLst>
                <a:gd name="adj" fmla="val 50256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972" y="152400"/>
            <a:ext cx="7277100" cy="1143000"/>
          </a:xfrm>
        </p:spPr>
        <p:txBody>
          <a:bodyPr>
            <a:normAutofit fontScale="90000"/>
          </a:bodyPr>
          <a:lstStyle/>
          <a:p>
            <a:r>
              <a:rPr lang="en-US" b="1" dirty="0" err="1" smtClean="0"/>
              <a:t>Implementasi</a:t>
            </a:r>
            <a:r>
              <a:rPr lang="en-US" b="1" dirty="0" smtClean="0"/>
              <a:t> : </a:t>
            </a:r>
            <a:r>
              <a:rPr lang="en-US" b="1" dirty="0" err="1" smtClean="0"/>
              <a:t>Ekstraksi</a:t>
            </a:r>
            <a:r>
              <a:rPr lang="en-US" b="1" dirty="0" smtClean="0"/>
              <a:t> </a:t>
            </a:r>
            <a:r>
              <a:rPr lang="en-US" b="1" dirty="0" err="1" smtClean="0"/>
              <a:t>Fitur</a:t>
            </a:r>
            <a:r>
              <a:rPr lang="en-US" b="1" dirty="0" smtClean="0"/>
              <a:t>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Dinamis</a:t>
            </a:r>
            <a:endParaRPr lang="en-GB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7" name="Picture 2" descr="E:\Kuliah\TUGAS AKHIR\TABI\BAHAN BUKU\kinectskeleton in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452" y="1680714"/>
            <a:ext cx="3732568" cy="2973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410200" y="1639669"/>
            <a:ext cx="2148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Joint yang </a:t>
            </a:r>
            <a:r>
              <a:rPr lang="en-US" dirty="0" err="1" smtClean="0"/>
              <a:t>digunakan</a:t>
            </a:r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025578"/>
              </p:ext>
            </p:extLst>
          </p:nvPr>
        </p:nvGraphicFramePr>
        <p:xfrm>
          <a:off x="2867956" y="5181600"/>
          <a:ext cx="3560763" cy="106680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992284"/>
                <a:gridCol w="1568479"/>
              </a:tblGrid>
              <a:tr h="16573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 dirty="0">
                          <a:effectLst/>
                        </a:rPr>
                        <a:t>Fitur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 dirty="0">
                          <a:effectLst/>
                        </a:rPr>
                        <a:t>Indeks Fitur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/>
                </a:tc>
              </a:tr>
              <a:tr h="16383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 dirty="0">
                          <a:effectLst/>
                        </a:rPr>
                        <a:t>Kuantisasi Tangan Kiri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 dirty="0">
                          <a:effectLst/>
                        </a:rPr>
                        <a:t>Fitur ke 1 s.d. 18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b"/>
                </a:tc>
              </a:tr>
              <a:tr h="16383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>
                          <a:effectLst/>
                        </a:rPr>
                        <a:t>Kuantisasi Tangan Kanan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>
                          <a:effectLst/>
                        </a:rPr>
                        <a:t>Fitur ke 19 s.d. 36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b"/>
                </a:tc>
              </a:tr>
              <a:tr h="16383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 dirty="0">
                          <a:effectLst/>
                        </a:rPr>
                        <a:t>Posisi Tangan Kiri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>
                          <a:effectLst/>
                        </a:rPr>
                        <a:t>Fitur ke 37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b"/>
                </a:tc>
              </a:tr>
              <a:tr h="16383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>
                          <a:effectLst/>
                        </a:rPr>
                        <a:t>Posisi Tangan Kanan</a:t>
                      </a:r>
                      <a:endParaRPr lang="en-GB" sz="14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400" dirty="0">
                          <a:effectLst/>
                        </a:rPr>
                        <a:t>Fitur ke 38</a:t>
                      </a:r>
                      <a:endParaRPr lang="en-GB" sz="1400" dirty="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14</a:t>
            </a:r>
            <a:endParaRPr lang="en-US" sz="2000" dirty="0"/>
          </a:p>
        </p:txBody>
      </p:sp>
      <p:sp>
        <p:nvSpPr>
          <p:cNvPr id="12" name="Oval 11"/>
          <p:cNvSpPr/>
          <p:nvPr/>
        </p:nvSpPr>
        <p:spPr>
          <a:xfrm>
            <a:off x="1642374" y="2667000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/>
          <p:cNvSpPr/>
          <p:nvPr/>
        </p:nvSpPr>
        <p:spPr>
          <a:xfrm>
            <a:off x="3302478" y="2294626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/>
          <p:cNvSpPr/>
          <p:nvPr/>
        </p:nvSpPr>
        <p:spPr>
          <a:xfrm>
            <a:off x="3956050" y="3215854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/>
          <p:cNvSpPr/>
          <p:nvPr/>
        </p:nvSpPr>
        <p:spPr>
          <a:xfrm>
            <a:off x="1123950" y="3219450"/>
            <a:ext cx="152400" cy="152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5492750" y="1967078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SM 	: Spine Middle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 	: </a:t>
            </a:r>
            <a:r>
              <a:rPr lang="en-US" dirty="0" err="1" smtClean="0"/>
              <a:t>Nec</a:t>
            </a:r>
            <a:r>
              <a:rPr lang="en-GB" dirty="0" smtClean="0"/>
              <a:t>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HL	: Hand Left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HR 	: Hand Right</a:t>
            </a:r>
          </a:p>
        </p:txBody>
      </p:sp>
    </p:spTree>
    <p:extLst>
      <p:ext uri="{BB962C8B-B14F-4D97-AF65-F5344CB8AC3E}">
        <p14:creationId xmlns:p14="http://schemas.microsoft.com/office/powerpoint/2010/main" val="297851037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 animBg="1"/>
      <p:bldP spid="13" grpId="0" animBg="1"/>
      <p:bldP spid="14" grpId="0" animBg="1"/>
      <p:bldP spid="15" grpId="0" animBg="1"/>
      <p:bldP spid="18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987"/>
            <a:ext cx="9144001" cy="6855125"/>
            <a:chOff x="0" y="-2987"/>
            <a:chExt cx="9144001" cy="6855125"/>
          </a:xfrm>
        </p:grpSpPr>
        <p:sp>
          <p:nvSpPr>
            <p:cNvPr id="12" name="Rectangle 11"/>
            <p:cNvSpPr/>
            <p:nvPr/>
          </p:nvSpPr>
          <p:spPr>
            <a:xfrm>
              <a:off x="0" y="-2987"/>
              <a:ext cx="8229601" cy="685213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86132" y="1416554"/>
              <a:ext cx="7957869" cy="86944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467600" y="2514600"/>
              <a:ext cx="381000" cy="43375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743700" y="4238940"/>
              <a:ext cx="190500" cy="26131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29350" y="5334000"/>
              <a:ext cx="95250" cy="15151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0" y="4572001"/>
              <a:ext cx="6858000" cy="152399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 rot="10800000" flipV="1">
              <a:off x="285748" y="1"/>
              <a:ext cx="190502" cy="3733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 rot="10800000" flipV="1">
              <a:off x="761999" y="2986"/>
              <a:ext cx="95252" cy="25116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Ekstraksi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Fitur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Dinamis</a:t>
            </a:r>
            <a:endParaRPr lang="en-GB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074" name="Picture 2" descr="E:\Kuliah\TUGAS AKHIR\TABI\BAHAN BUKU\Kuantisasi Fitur dinami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0096" y="4134036"/>
            <a:ext cx="2286000" cy="241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367912" y="1524000"/>
            <a:ext cx="1463541" cy="666815"/>
            <a:chOff x="1066800" y="1676400"/>
            <a:chExt cx="1463541" cy="66681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Rectangle 3"/>
                <p:cNvSpPr/>
                <p:nvPr/>
              </p:nvSpPr>
              <p:spPr>
                <a:xfrm>
                  <a:off x="1066800" y="1676400"/>
                  <a:ext cx="1463541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∆</m:t>
                        </m:r>
                        <m:r>
                          <a:rPr lang="en-US" sz="140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𝑦</m:t>
                        </m:r>
                        <m:r>
                          <a:rPr lang="en-US" sz="140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= </m:t>
                        </m:r>
                        <m:sSub>
                          <m:sSubPr>
                            <m:ctrlPr>
                              <a:rPr lang="en-GB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𝑡</m:t>
                            </m:r>
                          </m:sub>
                        </m:sSub>
                        <m:r>
                          <a:rPr lang="en-US" sz="14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− </m:t>
                        </m:r>
                        <m:sSub>
                          <m:sSubPr>
                            <m:ctrlPr>
                              <a:rPr lang="en-GB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𝑡</m:t>
                            </m:r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−1</m:t>
                            </m:r>
                          </m:sub>
                        </m:sSub>
                      </m:oMath>
                    </m:oMathPara>
                  </a14:m>
                  <a:endParaRPr lang="en-GB" sz="1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" name="Rectangle 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6800" y="1676400"/>
                  <a:ext cx="1451488" cy="330283"/>
                </a:xfrm>
                <a:prstGeom prst="rect">
                  <a:avLst/>
                </a:prstGeom>
                <a:blipFill rotWithShape="1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ctangle 4"/>
                <p:cNvSpPr/>
                <p:nvPr/>
              </p:nvSpPr>
              <p:spPr>
                <a:xfrm>
                  <a:off x="1066800" y="2035438"/>
                  <a:ext cx="1458925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∆</m:t>
                        </m:r>
                        <m:r>
                          <a:rPr lang="en-US" sz="140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𝑥</m:t>
                        </m:r>
                        <m:r>
                          <a:rPr lang="en-US" sz="1400" i="1" smtClean="0">
                            <a:solidFill>
                              <a:schemeClr val="tx1"/>
                            </a:solidFill>
                            <a:latin typeface="Cambria Math"/>
                          </a:rPr>
                          <m:t>= </m:t>
                        </m:r>
                        <m:sSub>
                          <m:sSubPr>
                            <m:ctrlPr>
                              <a:rPr lang="en-GB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𝑡</m:t>
                            </m:r>
                          </m:sub>
                        </m:sSub>
                        <m:r>
                          <a:rPr lang="en-US" sz="1400" i="1">
                            <a:solidFill>
                              <a:schemeClr val="tx1"/>
                            </a:solidFill>
                            <a:latin typeface="Cambria Math"/>
                          </a:rPr>
                          <m:t>− </m:t>
                        </m:r>
                        <m:sSub>
                          <m:sSubPr>
                            <m:ctrlPr>
                              <a:rPr lang="en-GB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𝑡</m:t>
                            </m:r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−1</m:t>
                            </m:r>
                          </m:sub>
                        </m:sSub>
                      </m:oMath>
                    </m:oMathPara>
                  </a14:m>
                  <a:endParaRPr lang="en-GB" sz="1400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5" name="Rectangle 4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6800" y="2035438"/>
                  <a:ext cx="1437060" cy="307777"/>
                </a:xfrm>
                <a:prstGeom prst="rect">
                  <a:avLst/>
                </a:prstGeom>
                <a:blipFill rotWithShape="1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1186132" y="2718853"/>
                <a:ext cx="4681268" cy="13903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20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sz="1200" i="1">
                              <a:latin typeface="Cambria Math"/>
                            </a:rPr>
                            <m:t>𝛼</m:t>
                          </m:r>
                        </m:e>
                        <m:sub>
                          <m:r>
                            <a:rPr lang="en-US" sz="1200" i="1">
                              <a:latin typeface="Cambria Math"/>
                            </a:rPr>
                            <m:t>𝑡</m:t>
                          </m:r>
                        </m:sub>
                      </m:sSub>
                      <m:r>
                        <a:rPr lang="en-US" sz="1200" i="1">
                          <a:latin typeface="Cambria Math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en-GB" sz="1200" i="1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GB" sz="1200" i="1">
                                  <a:latin typeface="Cambria Math"/>
                                </a:rPr>
                              </m:ctrlPr>
                            </m:eqArrPr>
                            <m:e>
                              <m:func>
                                <m:funcPr>
                                  <m:ctrlPr>
                                    <a:rPr lang="en-GB" sz="1200" i="1">
                                      <a:latin typeface="Cambria Math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200">
                                      <a:latin typeface="Cambria Math"/>
                                    </a:rPr>
                                    <m:t>arctan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GB" sz="12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GB" sz="1200" i="1">
                                              <a:latin typeface="Cambria Math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∆</m:t>
                                          </m:r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num>
                                        <m:den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∆</m:t>
                                          </m:r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</m:den>
                                      </m:f>
                                    </m:e>
                                  </m:d>
                                  <m:r>
                                    <a:rPr lang="en-US" sz="1200" i="1">
                                      <a:latin typeface="Cambria Math"/>
                                    </a:rPr>
                                    <m:t>∗ </m:t>
                                  </m:r>
                                  <m:d>
                                    <m:dPr>
                                      <m:ctrlPr>
                                        <a:rPr lang="en-GB" sz="12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GB" sz="1200" i="1">
                                              <a:latin typeface="Cambria Math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180</m:t>
                                          </m:r>
                                        </m:num>
                                        <m:den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𝜋</m:t>
                                          </m:r>
                                        </m:den>
                                      </m:f>
                                    </m:e>
                                  </m:d>
                                  <m:r>
                                    <a:rPr lang="en-US" sz="1200" i="1">
                                      <a:latin typeface="Cambria Math"/>
                                    </a:rPr>
                                    <m:t>+180,  ∆</m:t>
                                  </m:r>
                                  <m:r>
                                    <a:rPr lang="en-US" sz="1200" i="1">
                                      <a:latin typeface="Cambria Math"/>
                                    </a:rPr>
                                    <m:t>𝑥</m:t>
                                  </m:r>
                                  <m:r>
                                    <a:rPr lang="en-US" sz="1200" i="1">
                                      <a:latin typeface="Cambria Math"/>
                                    </a:rPr>
                                    <m:t>&lt;0</m:t>
                                  </m:r>
                                </m:e>
                              </m:func>
                            </m:e>
                            <m:e>
                              <m:func>
                                <m:funcPr>
                                  <m:ctrlPr>
                                    <a:rPr lang="en-GB" sz="1200" i="1">
                                      <a:latin typeface="Cambria Math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1200">
                                      <a:latin typeface="Cambria Math"/>
                                    </a:rPr>
                                    <m:t>arctan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GB" sz="12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GB" sz="1200" i="1">
                                              <a:latin typeface="Cambria Math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∆</m:t>
                                          </m:r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num>
                                        <m:den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∆</m:t>
                                          </m:r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</m:den>
                                      </m:f>
                                    </m:e>
                                  </m:d>
                                  <m:r>
                                    <a:rPr lang="en-US" sz="1200" i="1">
                                      <a:latin typeface="Cambria Math"/>
                                    </a:rPr>
                                    <m:t>∗ </m:t>
                                  </m:r>
                                  <m:d>
                                    <m:dPr>
                                      <m:ctrlPr>
                                        <a:rPr lang="en-GB" sz="12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GB" sz="1200" i="1">
                                              <a:latin typeface="Cambria Math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180</m:t>
                                          </m:r>
                                        </m:num>
                                        <m:den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𝜋</m:t>
                                          </m:r>
                                        </m:den>
                                      </m:f>
                                    </m:e>
                                  </m:d>
                                  <m:r>
                                    <a:rPr lang="en-US" sz="1200" i="1">
                                      <a:latin typeface="Cambria Math"/>
                                    </a:rPr>
                                    <m:t>+360,  ∆</m:t>
                                  </m:r>
                                  <m:r>
                                    <a:rPr lang="en-US" sz="1200" i="1">
                                      <a:latin typeface="Cambria Math"/>
                                    </a:rPr>
                                    <m:t>𝑦</m:t>
                                  </m:r>
                                  <m:r>
                                    <a:rPr lang="en-US" sz="1200" i="1">
                                      <a:latin typeface="Cambria Math"/>
                                    </a:rPr>
                                    <m:t>&lt;0</m:t>
                                  </m:r>
                                </m:e>
                              </m:func>
                            </m:e>
                            <m:e>
                              <m:func>
                                <m:funcPr>
                                  <m:ctrlPr>
                                    <a:rPr lang="en-GB" sz="1200" i="1">
                                      <a:latin typeface="Cambria Math"/>
                                    </a:rPr>
                                  </m:ctrlPr>
                                </m:funcPr>
                                <m:fName>
                                  <m:r>
                                    <a:rPr lang="en-US" sz="1200" b="0" i="0" smtClean="0">
                                      <a:latin typeface="Cambria Math"/>
                                    </a:rPr>
                                    <m:t> 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200">
                                      <a:latin typeface="Cambria Math"/>
                                    </a:rPr>
                                    <m:t>arctan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GB" sz="12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GB" sz="1200" i="1">
                                              <a:latin typeface="Cambria Math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∆</m:t>
                                          </m:r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𝑦</m:t>
                                          </m:r>
                                        </m:num>
                                        <m:den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∆</m:t>
                                          </m:r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𝑥</m:t>
                                          </m:r>
                                        </m:den>
                                      </m:f>
                                    </m:e>
                                  </m:d>
                                  <m:r>
                                    <a:rPr lang="en-US" sz="1200" i="1">
                                      <a:latin typeface="Cambria Math"/>
                                    </a:rPr>
                                    <m:t>∗ </m:t>
                                  </m:r>
                                  <m:d>
                                    <m:dPr>
                                      <m:ctrlPr>
                                        <a:rPr lang="en-GB" sz="12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GB" sz="1200" i="1">
                                              <a:latin typeface="Cambria Math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180</m:t>
                                          </m:r>
                                        </m:num>
                                        <m:den>
                                          <m:r>
                                            <a:rPr lang="en-US" sz="1200" i="1">
                                              <a:latin typeface="Cambria Math"/>
                                            </a:rPr>
                                            <m:t>𝜋</m:t>
                                          </m:r>
                                        </m:den>
                                      </m:f>
                                    </m:e>
                                  </m:d>
                                  <m:r>
                                    <a:rPr lang="en-US" sz="1200" b="0" i="1" smtClean="0">
                                      <a:latin typeface="Cambria Math"/>
                                    </a:rPr>
                                    <m:t> </m:t>
                                  </m:r>
                                  <m:r>
                                    <a:rPr lang="en-US" sz="1200" i="1">
                                      <a:latin typeface="Cambria Math"/>
                                    </a:rPr>
                                    <m:t>, </m:t>
                                  </m:r>
                                  <m:r>
                                    <a:rPr lang="en-US" sz="1200" i="1" smtClean="0">
                                      <a:latin typeface="Cambria Math"/>
                                    </a:rPr>
                                    <m:t> </m:t>
                                  </m:r>
                                  <m:r>
                                    <a:rPr lang="en-US" sz="1200" i="1">
                                      <a:latin typeface="Cambria Math"/>
                                    </a:rPr>
                                    <m:t>∆</m:t>
                                  </m:r>
                                  <m:r>
                                    <a:rPr lang="en-US" sz="1200" i="1">
                                      <a:latin typeface="Cambria Math"/>
                                    </a:rPr>
                                    <m:t>𝑥</m:t>
                                  </m:r>
                                  <m:r>
                                    <a:rPr lang="en-US" sz="1200" i="1">
                                      <a:latin typeface="Cambria Math"/>
                                    </a:rPr>
                                    <m:t>&gt;0</m:t>
                                  </m:r>
                                </m:e>
                              </m:func>
                              <m:r>
                                <a:rPr lang="en-US" sz="1200" i="1">
                                  <a:latin typeface="Cambria Math"/>
                                </a:rPr>
                                <m:t>, ∆</m:t>
                              </m:r>
                              <m:r>
                                <a:rPr lang="en-US" sz="1200" i="1">
                                  <a:latin typeface="Cambria Math"/>
                                </a:rPr>
                                <m:t>𝑦</m:t>
                              </m:r>
                              <m:r>
                                <a:rPr lang="en-US" sz="1200" i="1">
                                  <a:latin typeface="Cambria Math"/>
                                </a:rPr>
                                <m:t> ≥0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GB" sz="12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6132" y="2718853"/>
                <a:ext cx="4681268" cy="1390381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97111027"/>
                  </p:ext>
                </p:extLst>
              </p:nvPr>
            </p:nvGraphicFramePr>
            <p:xfrm>
              <a:off x="3901440" y="4648200"/>
              <a:ext cx="2880360" cy="1371600"/>
            </p:xfrm>
            <a:graphic>
              <a:graphicData uri="http://schemas.openxmlformats.org/drawingml/2006/table">
                <a:tbl>
                  <a:tblPr firstRow="1" firstCol="1" bandRow="1">
                    <a:tableStyleId>{7DF18680-E054-41AD-8BC1-D1AEF772440D}</a:tableStyleId>
                  </a:tblPr>
                  <a:tblGrid>
                    <a:gridCol w="763270"/>
                    <a:gridCol w="1282700"/>
                    <a:gridCol w="834390"/>
                  </a:tblGrid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 dirty="0">
                              <a:effectLst/>
                            </a:rPr>
                            <a:t>Rule No.</a:t>
                          </a:r>
                          <a:endParaRPr lang="en-GB" sz="1100" dirty="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900" i="1">
                                        <a:effectLst/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900">
                                        <a:effectLst/>
                                        <a:latin typeface="Cambria Math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US" sz="900">
                                        <a:effectLst/>
                                        <a:latin typeface="Cambria Math"/>
                                      </a:rPr>
                                      <m:t>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Nilai Fitur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1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900" i="1"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900">
                              <a:effectLst/>
                            </a:rPr>
                            <a:t> = 0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9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2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900" i="1"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900">
                              <a:effectLst/>
                            </a:rPr>
                            <a:t> &gt; 314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8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3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900" i="1"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900">
                              <a:effectLst/>
                            </a:rPr>
                            <a:t> &gt; 269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7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4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900" i="1"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900">
                              <a:effectLst/>
                            </a:rPr>
                            <a:t> &gt; 224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6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5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900" i="1"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900">
                              <a:effectLst/>
                            </a:rPr>
                            <a:t> &gt; 179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5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6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900" i="1"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900">
                              <a:effectLst/>
                            </a:rPr>
                            <a:t> &gt; 134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4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7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900" i="1"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900">
                              <a:effectLst/>
                            </a:rPr>
                            <a:t> &gt; 89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3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8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900" i="1"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900">
                              <a:effectLst/>
                            </a:rPr>
                            <a:t> &gt; 44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2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9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GB" sz="900" i="1"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sz="900">
                                      <a:effectLst/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900">
                              <a:effectLst/>
                            </a:rPr>
                            <a:t> &gt; 0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 dirty="0">
                              <a:effectLst/>
                            </a:rPr>
                            <a:t>1</a:t>
                          </a:r>
                          <a:endParaRPr lang="en-GB" sz="1100" dirty="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97111027"/>
                  </p:ext>
                </p:extLst>
              </p:nvPr>
            </p:nvGraphicFramePr>
            <p:xfrm>
              <a:off x="3901440" y="4648200"/>
              <a:ext cx="2880360" cy="1371600"/>
            </p:xfrm>
            <a:graphic>
              <a:graphicData uri="http://schemas.openxmlformats.org/drawingml/2006/table">
                <a:tbl>
                  <a:tblPr firstRow="1" firstCol="1" bandRow="1">
                    <a:tableStyleId>{7DF18680-E054-41AD-8BC1-D1AEF772440D}</a:tableStyleId>
                  </a:tblPr>
                  <a:tblGrid>
                    <a:gridCol w="763270"/>
                    <a:gridCol w="1282700"/>
                    <a:gridCol w="834390"/>
                  </a:tblGrid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Rule No.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26087" r="-64929" b="-92608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Nilai Fitur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1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131818" r="-64929" b="-8681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9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2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221739" r="-64929" b="-7304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8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3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336364" r="-64929" b="-66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7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4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417391" r="-64929" b="-53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6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5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540909" r="-64929" b="-4590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5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6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613043" r="-64929" b="-33913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4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7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745455" r="-64929" b="-2545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3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8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808696" r="-64929" b="-1434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2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  <a:tr h="137160"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>
                              <a:effectLst/>
                            </a:rPr>
                            <a:t>9</a:t>
                          </a:r>
                          <a:endParaRPr lang="en-GB" sz="110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 rotWithShape="1">
                          <a:blip r:embed="rId6"/>
                          <a:stretch>
                            <a:fillRect l="-59242" t="-950000" r="-64929" b="-5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spcAft>
                              <a:spcPts val="0"/>
                            </a:spcAft>
                          </a:pPr>
                          <a:r>
                            <a:rPr lang="en-US" sz="900" dirty="0">
                              <a:effectLst/>
                            </a:rPr>
                            <a:t>1</a:t>
                          </a:r>
                          <a:endParaRPr lang="en-GB" sz="1100" dirty="0">
                            <a:solidFill>
                              <a:srgbClr val="000000"/>
                            </a:solidFill>
                            <a:effectLst/>
                            <a:latin typeface="Times New Roman"/>
                            <a:ea typeface="Calibri"/>
                          </a:endParaRPr>
                        </a:p>
                      </a:txBody>
                      <a:tcPr marL="68580" marR="68580" marT="0" marB="0"/>
                    </a:tc>
                  </a:tr>
                </a:tbl>
              </a:graphicData>
            </a:graphic>
          </p:graphicFrame>
        </mc:Fallback>
      </mc:AlternateContent>
      <p:sp>
        <p:nvSpPr>
          <p:cNvPr id="10" name="TextBox 9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10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186132" y="2329934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Arah</a:t>
            </a:r>
            <a:r>
              <a:rPr lang="en-US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gerak</a:t>
            </a:r>
            <a:r>
              <a:rPr lang="en-US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 </a:t>
            </a:r>
            <a:endParaRPr lang="en-GB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49143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0" y="-5862"/>
            <a:ext cx="9144000" cy="6863862"/>
            <a:chOff x="0" y="-5862"/>
            <a:chExt cx="9144000" cy="6863862"/>
          </a:xfrm>
        </p:grpSpPr>
        <p:sp>
          <p:nvSpPr>
            <p:cNvPr id="20" name="Rectangle 19"/>
            <p:cNvSpPr/>
            <p:nvPr/>
          </p:nvSpPr>
          <p:spPr>
            <a:xfrm>
              <a:off x="0" y="-5862"/>
              <a:ext cx="7162800" cy="442546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590800" y="2819400"/>
              <a:ext cx="6553200" cy="40386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8458200" y="-5862"/>
              <a:ext cx="685800" cy="685799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0" y="6324600"/>
              <a:ext cx="2590800" cy="5334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5029200" cy="1743808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latin typeface="ISOCTEUR" pitchFamily="49" charset="0"/>
              </a:rPr>
              <a:t>Training Data</a:t>
            </a:r>
            <a:endParaRPr lang="en-GB" sz="6600" b="1" dirty="0">
              <a:latin typeface="ISOCTEUR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19400" y="2974868"/>
            <a:ext cx="464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Proses Training data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Training Data </a:t>
            </a:r>
            <a:r>
              <a:rPr lang="en-US" dirty="0" err="1" smtClean="0"/>
              <a:t>Statis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Training Data </a:t>
            </a:r>
            <a:r>
              <a:rPr lang="en-US" dirty="0" err="1" smtClean="0"/>
              <a:t>Dinamis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15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00161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74638"/>
            <a:ext cx="5334000" cy="1143000"/>
          </a:xfrm>
        </p:spPr>
        <p:txBody>
          <a:bodyPr/>
          <a:lstStyle/>
          <a:p>
            <a:r>
              <a:rPr lang="en-US" b="1" dirty="0" err="1" smtClean="0"/>
              <a:t>Klasifikasi</a:t>
            </a:r>
            <a:r>
              <a:rPr lang="en-US" b="1" dirty="0" smtClean="0"/>
              <a:t> </a:t>
            </a:r>
            <a:r>
              <a:rPr lang="en-US" b="1" dirty="0" err="1" smtClean="0"/>
              <a:t>Fitur</a:t>
            </a:r>
            <a:r>
              <a:rPr lang="en-US" b="1" dirty="0" smtClean="0"/>
              <a:t> </a:t>
            </a:r>
            <a:r>
              <a:rPr lang="en-US" b="1" dirty="0" err="1" smtClean="0"/>
              <a:t>Statis</a:t>
            </a:r>
            <a:endParaRPr lang="en-GB" b="1" dirty="0"/>
          </a:p>
        </p:txBody>
      </p:sp>
      <p:pic>
        <p:nvPicPr>
          <p:cNvPr id="10242" name="Picture 2" descr="E:\Kuliah\TUGAS AKHIR\TABI\BAHAN BUKU\Decision Tree 10 Stati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752600"/>
            <a:ext cx="6886575" cy="362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7696200" y="0"/>
            <a:ext cx="1447800" cy="6852138"/>
            <a:chOff x="7696200" y="0"/>
            <a:chExt cx="1447800" cy="6852138"/>
          </a:xfrm>
        </p:grpSpPr>
        <p:grpSp>
          <p:nvGrpSpPr>
            <p:cNvPr id="6" name="Group 5"/>
            <p:cNvGrpSpPr/>
            <p:nvPr/>
          </p:nvGrpSpPr>
          <p:grpSpPr>
            <a:xfrm flipH="1" flipV="1">
              <a:off x="8001000" y="0"/>
              <a:ext cx="1143000" cy="6852138"/>
              <a:chOff x="0" y="0"/>
              <a:chExt cx="914400" cy="6400800"/>
            </a:xfrm>
          </p:grpSpPr>
          <p:sp>
            <p:nvSpPr>
              <p:cNvPr id="7" name="Isosceles Triangle 6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Isosceles Triangle 7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7696200" y="0"/>
              <a:ext cx="1143000" cy="6852138"/>
              <a:chOff x="0" y="0"/>
              <a:chExt cx="914400" cy="6400800"/>
            </a:xfrm>
          </p:grpSpPr>
          <p:sp>
            <p:nvSpPr>
              <p:cNvPr id="14" name="Isosceles Triangle 13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TextBox 4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16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59560055"/>
      </p:ext>
    </p:extLst>
  </p:cSld>
  <p:clrMapOvr>
    <a:masterClrMapping/>
  </p:clrMapOvr>
  <p:transition spd="slow">
    <p:pull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5862" y="1"/>
            <a:ext cx="9136184" cy="1143000"/>
            <a:chOff x="5862" y="1"/>
            <a:chExt cx="9136184" cy="1143000"/>
          </a:xfrm>
        </p:grpSpPr>
        <p:sp>
          <p:nvSpPr>
            <p:cNvPr id="23" name="Isosceles Triangle 22"/>
            <p:cNvSpPr/>
            <p:nvPr/>
          </p:nvSpPr>
          <p:spPr>
            <a:xfrm rot="10800000">
              <a:off x="6858000" y="1"/>
              <a:ext cx="1142023" cy="1143000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10800000">
              <a:off x="8000023" y="1"/>
              <a:ext cx="1142023" cy="1143000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 rot="5400000">
              <a:off x="2860431" y="-2854568"/>
              <a:ext cx="1143000" cy="6852138"/>
              <a:chOff x="0" y="0"/>
              <a:chExt cx="914400" cy="6400800"/>
            </a:xfrm>
          </p:grpSpPr>
          <p:sp>
            <p:nvSpPr>
              <p:cNvPr id="14" name="Isosceles Triangle 13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9200"/>
            <a:ext cx="8229600" cy="1143000"/>
          </a:xfrm>
        </p:spPr>
        <p:txBody>
          <a:bodyPr/>
          <a:lstStyle/>
          <a:p>
            <a:r>
              <a:rPr lang="en-US" dirty="0" err="1" smtClean="0">
                <a:latin typeface="Arial" pitchFamily="34" charset="0"/>
                <a:cs typeface="Arial" pitchFamily="34" charset="0"/>
              </a:rPr>
              <a:t>Klasifikasi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Fitur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Dinamis</a:t>
            </a:r>
            <a:endParaRPr lang="en-GB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4369166"/>
              </p:ext>
            </p:extLst>
          </p:nvPr>
        </p:nvGraphicFramePr>
        <p:xfrm>
          <a:off x="381000" y="2514600"/>
          <a:ext cx="8544983" cy="281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5" name="Visio" r:id="rId3" imgW="23907839" imgH="7886523" progId="Visio.Drawing.15">
                  <p:embed/>
                </p:oleObj>
              </mc:Choice>
              <mc:Fallback>
                <p:oleObj name="Visio" r:id="rId3" imgW="23907839" imgH="7886523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0" y="2514600"/>
                        <a:ext cx="8544983" cy="281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6" name="Group 25"/>
          <p:cNvGrpSpPr/>
          <p:nvPr/>
        </p:nvGrpSpPr>
        <p:grpSpPr>
          <a:xfrm>
            <a:off x="-976" y="5715000"/>
            <a:ext cx="9144976" cy="1143001"/>
            <a:chOff x="-976" y="5715000"/>
            <a:chExt cx="9144976" cy="1143001"/>
          </a:xfrm>
        </p:grpSpPr>
        <p:grpSp>
          <p:nvGrpSpPr>
            <p:cNvPr id="6" name="Group 5"/>
            <p:cNvGrpSpPr/>
            <p:nvPr/>
          </p:nvGrpSpPr>
          <p:grpSpPr>
            <a:xfrm rot="5400000" flipH="1" flipV="1">
              <a:off x="5146431" y="2860431"/>
              <a:ext cx="1143000" cy="6852138"/>
              <a:chOff x="0" y="0"/>
              <a:chExt cx="914400" cy="6400800"/>
            </a:xfrm>
          </p:grpSpPr>
          <p:sp>
            <p:nvSpPr>
              <p:cNvPr id="7" name="Isosceles Triangle 6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Isosceles Triangle 7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Isosceles Triangle 19"/>
            <p:cNvSpPr/>
            <p:nvPr/>
          </p:nvSpPr>
          <p:spPr>
            <a:xfrm rot="10800000" flipH="1" flipV="1">
              <a:off x="1141047" y="5715001"/>
              <a:ext cx="1142023" cy="1143000"/>
            </a:xfrm>
            <a:prstGeom prst="triangl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10800000" flipH="1" flipV="1">
              <a:off x="-976" y="5715000"/>
              <a:ext cx="1142023" cy="1143000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17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49900982"/>
      </p:ext>
    </p:extLst>
  </p:cSld>
  <p:clrMapOvr>
    <a:masterClrMapping/>
  </p:clrMapOvr>
  <p:transition spd="slow">
    <p:pull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619999" y="0"/>
            <a:ext cx="1524002" cy="6852138"/>
            <a:chOff x="7619999" y="0"/>
            <a:chExt cx="1524002" cy="6852138"/>
          </a:xfrm>
        </p:grpSpPr>
        <p:grpSp>
          <p:nvGrpSpPr>
            <p:cNvPr id="27" name="Group 26"/>
            <p:cNvGrpSpPr/>
            <p:nvPr/>
          </p:nvGrpSpPr>
          <p:grpSpPr>
            <a:xfrm flipH="1">
              <a:off x="7619999" y="0"/>
              <a:ext cx="1524001" cy="6852138"/>
              <a:chOff x="0" y="0"/>
              <a:chExt cx="914400" cy="6400800"/>
            </a:xfrm>
          </p:grpSpPr>
          <p:sp>
            <p:nvSpPr>
              <p:cNvPr id="29" name="Isosceles Triangle 28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Isosceles Triangle 27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Isosceles Triangle 29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Isosceles Triangle 30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Isosceles Triangle 31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Isosceles Triangle 32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 flipH="1" flipV="1">
              <a:off x="8001000" y="0"/>
              <a:ext cx="1143000" cy="6852138"/>
              <a:chOff x="0" y="0"/>
              <a:chExt cx="914400" cy="6400800"/>
            </a:xfrm>
          </p:grpSpPr>
          <p:sp>
            <p:nvSpPr>
              <p:cNvPr id="7" name="Isosceles Triangle 6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Isosceles Triangle 7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7620000" y="0"/>
              <a:ext cx="1143000" cy="6852138"/>
              <a:chOff x="0" y="0"/>
              <a:chExt cx="914400" cy="6400800"/>
            </a:xfrm>
          </p:grpSpPr>
          <p:sp>
            <p:nvSpPr>
              <p:cNvPr id="42" name="Isosceles Triangle 41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Isosceles Triangle 42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Isosceles Triangle 44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8686800" y="6452028"/>
              <a:ext cx="4572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18</a:t>
              </a:r>
              <a:endParaRPr lang="en-US" sz="20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-152400"/>
            <a:ext cx="41148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  <a:latin typeface="BankGothic Lt BT" pitchFamily="34" charset="0"/>
              </a:rPr>
              <a:t>Testing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  <a:latin typeface="BankGothic Lt BT" pitchFamily="34" charset="0"/>
              </a:rPr>
              <a:t>Data</a:t>
            </a:r>
            <a:endParaRPr lang="en-GB" b="1" dirty="0">
              <a:solidFill>
                <a:schemeClr val="accent5">
                  <a:lumMod val="75000"/>
                </a:schemeClr>
              </a:solidFill>
              <a:latin typeface="BankGothic Lt BT" pitchFamily="34" charset="0"/>
            </a:endParaRPr>
          </a:p>
        </p:txBody>
      </p:sp>
      <p:pic>
        <p:nvPicPr>
          <p:cNvPr id="11266" name="Picture 2" descr="E:\Kuliah\TUGAS AKHIR\TABI\BAHAN BUKU\Flowchart Testing Da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990600"/>
            <a:ext cx="2895600" cy="560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0" y="0"/>
            <a:ext cx="1524000" cy="6852138"/>
            <a:chOff x="0" y="0"/>
            <a:chExt cx="1524000" cy="6852138"/>
          </a:xfrm>
        </p:grpSpPr>
        <p:grpSp>
          <p:nvGrpSpPr>
            <p:cNvPr id="20" name="Group 19"/>
            <p:cNvGrpSpPr/>
            <p:nvPr/>
          </p:nvGrpSpPr>
          <p:grpSpPr>
            <a:xfrm flipV="1">
              <a:off x="0" y="0"/>
              <a:ext cx="1524000" cy="6852138"/>
              <a:chOff x="0" y="0"/>
              <a:chExt cx="914400" cy="6400800"/>
            </a:xfrm>
          </p:grpSpPr>
          <p:sp>
            <p:nvSpPr>
              <p:cNvPr id="21" name="Isosceles Triangle 20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Isosceles Triangle 23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Isosceles Triangle 24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Isosceles Triangle 25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0" y="0"/>
              <a:ext cx="1143000" cy="6852138"/>
              <a:chOff x="0" y="0"/>
              <a:chExt cx="914400" cy="6400800"/>
            </a:xfrm>
          </p:grpSpPr>
          <p:sp>
            <p:nvSpPr>
              <p:cNvPr id="14" name="Isosceles Triangle 13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 flipH="1" flipV="1">
              <a:off x="381000" y="0"/>
              <a:ext cx="1143000" cy="6852138"/>
              <a:chOff x="0" y="0"/>
              <a:chExt cx="914400" cy="6400800"/>
            </a:xfrm>
          </p:grpSpPr>
          <p:sp>
            <p:nvSpPr>
              <p:cNvPr id="35" name="Isosceles Triangle 34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095418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609600" cy="6858000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A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G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E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N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D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A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P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R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E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S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E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N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T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A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S</a:t>
            </a:r>
            <a:br>
              <a:rPr lang="en-US" sz="2400" b="1" dirty="0" smtClean="0">
                <a:solidFill>
                  <a:schemeClr val="bg1"/>
                </a:solidFill>
              </a:rPr>
            </a:br>
            <a:r>
              <a:rPr lang="en-US" sz="2400" b="1" dirty="0" smtClean="0">
                <a:solidFill>
                  <a:schemeClr val="bg1"/>
                </a:solidFill>
              </a:rPr>
              <a:t>I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086197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8153400" y="-1"/>
            <a:ext cx="990601" cy="6852138"/>
            <a:chOff x="8153400" y="-1"/>
            <a:chExt cx="990601" cy="6852138"/>
          </a:xfrm>
        </p:grpSpPr>
        <p:sp>
          <p:nvSpPr>
            <p:cNvPr id="3" name="Rectangle 2"/>
            <p:cNvSpPr/>
            <p:nvPr/>
          </p:nvSpPr>
          <p:spPr>
            <a:xfrm>
              <a:off x="8534401" y="1713034"/>
              <a:ext cx="609600" cy="513910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8382000" y="-1"/>
              <a:ext cx="419100" cy="48284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153400" y="3657600"/>
              <a:ext cx="457200" cy="18288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1371600"/>
            <a:ext cx="2438400" cy="1143000"/>
          </a:xfrm>
        </p:spPr>
        <p:txBody>
          <a:bodyPr/>
          <a:lstStyle/>
          <a:p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Uji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Coba</a:t>
            </a:r>
            <a:endParaRPr lang="en-GB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95400" y="2743200"/>
            <a:ext cx="6705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 </a:t>
            </a:r>
            <a:r>
              <a:rPr lang="en-US" dirty="0" err="1" smtClean="0"/>
              <a:t>gerakan</a:t>
            </a:r>
            <a:r>
              <a:rPr lang="en-US" dirty="0" smtClean="0"/>
              <a:t> </a:t>
            </a:r>
            <a:r>
              <a:rPr lang="en-US" dirty="0" err="1" smtClean="0"/>
              <a:t>bahasa</a:t>
            </a:r>
            <a:r>
              <a:rPr lang="en-US" dirty="0" smtClean="0"/>
              <a:t> </a:t>
            </a:r>
            <a:r>
              <a:rPr lang="en-US" dirty="0" err="1" smtClean="0"/>
              <a:t>isyarat</a:t>
            </a:r>
            <a:r>
              <a:rPr lang="en-US" dirty="0" smtClean="0"/>
              <a:t> 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masing</a:t>
            </a:r>
            <a:r>
              <a:rPr lang="en-US" dirty="0" smtClean="0"/>
              <a:t> </a:t>
            </a:r>
            <a:r>
              <a:rPr lang="en-US" dirty="0" err="1" smtClean="0"/>
              <a:t>masing</a:t>
            </a:r>
            <a:r>
              <a:rPr lang="en-US" dirty="0" smtClean="0"/>
              <a:t> </a:t>
            </a:r>
            <a:r>
              <a:rPr lang="en-US" dirty="0" err="1" smtClean="0"/>
              <a:t>sebanyak</a:t>
            </a:r>
            <a:r>
              <a:rPr lang="en-US" dirty="0" smtClean="0"/>
              <a:t> 5x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Skenario</a:t>
            </a:r>
            <a:r>
              <a:rPr lang="en-US" dirty="0" smtClean="0"/>
              <a:t> </a:t>
            </a:r>
            <a:r>
              <a:rPr lang="en-US" dirty="0" err="1" smtClean="0"/>
              <a:t>pengujian</a:t>
            </a:r>
            <a:r>
              <a:rPr lang="en-US" dirty="0" smtClean="0"/>
              <a:t> </a:t>
            </a:r>
            <a:r>
              <a:rPr lang="en-US" dirty="0" err="1" smtClean="0"/>
              <a:t>pertama</a:t>
            </a:r>
            <a:r>
              <a:rPr lang="en-US" dirty="0" smtClean="0"/>
              <a:t> </a:t>
            </a:r>
            <a:r>
              <a:rPr lang="en-US" dirty="0" err="1" smtClean="0"/>
              <a:t>dilakukkan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klasifikasi</a:t>
            </a:r>
            <a:r>
              <a:rPr lang="en-US" dirty="0" smtClean="0"/>
              <a:t> A </a:t>
            </a:r>
            <a:r>
              <a:rPr lang="en-US" dirty="0" err="1" smtClean="0"/>
              <a:t>yaitu</a:t>
            </a:r>
            <a:r>
              <a:rPr lang="en-US" dirty="0" smtClean="0"/>
              <a:t> </a:t>
            </a:r>
            <a:r>
              <a:rPr lang="en-US" dirty="0" smtClean="0"/>
              <a:t>data </a:t>
            </a:r>
            <a:r>
              <a:rPr lang="en-US" dirty="0" err="1" smtClean="0"/>
              <a:t>statis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dinamis</a:t>
            </a:r>
            <a:r>
              <a:rPr lang="en-US" dirty="0" smtClean="0"/>
              <a:t> yang </a:t>
            </a:r>
            <a:r>
              <a:rPr lang="en-US" dirty="0" err="1" smtClean="0"/>
              <a:t>diklasifikasikan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bersamaan</a:t>
            </a:r>
            <a:r>
              <a:rPr lang="en-US" dirty="0" smtClean="0"/>
              <a:t>. 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Skenario</a:t>
            </a:r>
            <a:r>
              <a:rPr lang="en-US" dirty="0" smtClean="0"/>
              <a:t> </a:t>
            </a:r>
            <a:r>
              <a:rPr lang="en-US" dirty="0" err="1" smtClean="0"/>
              <a:t>pengujian</a:t>
            </a:r>
            <a:r>
              <a:rPr lang="en-US" dirty="0" smtClean="0"/>
              <a:t> </a:t>
            </a:r>
            <a:r>
              <a:rPr lang="en-US" dirty="0" err="1" smtClean="0"/>
              <a:t>berikutnya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klasifikasi</a:t>
            </a:r>
            <a:r>
              <a:rPr lang="en-US" dirty="0" smtClean="0"/>
              <a:t> B  </a:t>
            </a:r>
            <a:r>
              <a:rPr lang="en-US" dirty="0" err="1" smtClean="0"/>
              <a:t>yaitu</a:t>
            </a:r>
            <a:r>
              <a:rPr lang="en-US" dirty="0" smtClean="0"/>
              <a:t> data </a:t>
            </a:r>
            <a:r>
              <a:rPr lang="en-US" dirty="0" err="1" smtClean="0"/>
              <a:t>statis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dinamis</a:t>
            </a:r>
            <a:r>
              <a:rPr lang="en-US" dirty="0" smtClean="0"/>
              <a:t> yang </a:t>
            </a:r>
            <a:r>
              <a:rPr lang="en-US" dirty="0" err="1" smtClean="0"/>
              <a:t>dikelompokkan</a:t>
            </a:r>
            <a:r>
              <a:rPr lang="en-US" dirty="0" smtClean="0"/>
              <a:t> </a:t>
            </a:r>
            <a:r>
              <a:rPr lang="en-US" dirty="0" err="1" smtClean="0"/>
              <a:t>terlebih</a:t>
            </a:r>
            <a:r>
              <a:rPr lang="en-US" dirty="0" smtClean="0"/>
              <a:t> </a:t>
            </a:r>
            <a:r>
              <a:rPr lang="en-US" dirty="0" err="1" smtClean="0"/>
              <a:t>dahulu</a:t>
            </a:r>
            <a:r>
              <a:rPr lang="en-US" dirty="0" smtClean="0"/>
              <a:t>, </a:t>
            </a:r>
            <a:r>
              <a:rPr lang="en-US" dirty="0" err="1" smtClean="0"/>
              <a:t>setelah</a:t>
            </a:r>
            <a:r>
              <a:rPr lang="en-US" dirty="0" smtClean="0"/>
              <a:t> </a:t>
            </a:r>
            <a:r>
              <a:rPr lang="en-US" dirty="0" err="1" smtClean="0"/>
              <a:t>itu</a:t>
            </a:r>
            <a:r>
              <a:rPr lang="en-US" dirty="0" smtClean="0"/>
              <a:t> </a:t>
            </a:r>
            <a:r>
              <a:rPr lang="en-US" dirty="0" err="1" smtClean="0"/>
              <a:t>digabungkan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model tree </a:t>
            </a:r>
            <a:r>
              <a:rPr lang="en-US" dirty="0" err="1" smtClean="0"/>
              <a:t>akhir</a:t>
            </a:r>
            <a:r>
              <a:rPr lang="en-US" dirty="0" smtClean="0"/>
              <a:t>.</a:t>
            </a:r>
            <a:r>
              <a:rPr lang="en-US" dirty="0" smtClean="0"/>
              <a:t>	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19</a:t>
            </a:r>
            <a:endParaRPr lang="en-US" sz="20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0" y="0"/>
            <a:ext cx="1143000" cy="6852138"/>
            <a:chOff x="0" y="0"/>
            <a:chExt cx="1143000" cy="6852138"/>
          </a:xfrm>
        </p:grpSpPr>
        <p:grpSp>
          <p:nvGrpSpPr>
            <p:cNvPr id="7" name="Group 6"/>
            <p:cNvGrpSpPr/>
            <p:nvPr/>
          </p:nvGrpSpPr>
          <p:grpSpPr>
            <a:xfrm>
              <a:off x="0" y="0"/>
              <a:ext cx="1143000" cy="6852138"/>
              <a:chOff x="0" y="0"/>
              <a:chExt cx="914400" cy="6400800"/>
            </a:xfrm>
          </p:grpSpPr>
          <p:sp>
            <p:nvSpPr>
              <p:cNvPr id="8" name="Isosceles Triangle 7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Isosceles Triangle 12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 flipH="1" flipV="1">
              <a:off x="0" y="0"/>
              <a:ext cx="1143000" cy="6852138"/>
              <a:chOff x="0" y="0"/>
              <a:chExt cx="914400" cy="6400800"/>
            </a:xfrm>
          </p:grpSpPr>
          <p:sp>
            <p:nvSpPr>
              <p:cNvPr id="15" name="Isosceles Triangle 14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2"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2">
                  <a:lumMod val="9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648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8153400" y="-1"/>
            <a:ext cx="990601" cy="6852138"/>
            <a:chOff x="8153400" y="-1"/>
            <a:chExt cx="990601" cy="6852138"/>
          </a:xfrm>
        </p:grpSpPr>
        <p:sp>
          <p:nvSpPr>
            <p:cNvPr id="3" name="Rectangle 2"/>
            <p:cNvSpPr/>
            <p:nvPr/>
          </p:nvSpPr>
          <p:spPr>
            <a:xfrm>
              <a:off x="8534401" y="1713034"/>
              <a:ext cx="609600" cy="513910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8382000" y="-1"/>
              <a:ext cx="419100" cy="48284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153400" y="3657600"/>
              <a:ext cx="457200" cy="18288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0520" y="426722"/>
            <a:ext cx="4750280" cy="11430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Uji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Coba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 :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Skenario</a:t>
            </a:r>
            <a:endParaRPr lang="en-GB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20</a:t>
            </a:r>
            <a:endParaRPr lang="en-US" sz="20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0" y="0"/>
            <a:ext cx="1143000" cy="6852138"/>
            <a:chOff x="0" y="0"/>
            <a:chExt cx="1143000" cy="6852138"/>
          </a:xfrm>
        </p:grpSpPr>
        <p:grpSp>
          <p:nvGrpSpPr>
            <p:cNvPr id="7" name="Group 6"/>
            <p:cNvGrpSpPr/>
            <p:nvPr/>
          </p:nvGrpSpPr>
          <p:grpSpPr>
            <a:xfrm>
              <a:off x="0" y="0"/>
              <a:ext cx="1143000" cy="6852138"/>
              <a:chOff x="0" y="0"/>
              <a:chExt cx="914400" cy="6400800"/>
            </a:xfrm>
          </p:grpSpPr>
          <p:sp>
            <p:nvSpPr>
              <p:cNvPr id="8" name="Isosceles Triangle 7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Isosceles Triangle 12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 flipH="1" flipV="1">
              <a:off x="0" y="0"/>
              <a:ext cx="1143000" cy="6852138"/>
              <a:chOff x="0" y="0"/>
              <a:chExt cx="914400" cy="6400800"/>
            </a:xfrm>
          </p:grpSpPr>
          <p:sp>
            <p:nvSpPr>
              <p:cNvPr id="15" name="Isosceles Triangle 14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2"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2">
                  <a:lumMod val="9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4" name="Rectangle 23"/>
          <p:cNvSpPr/>
          <p:nvPr/>
        </p:nvSpPr>
        <p:spPr>
          <a:xfrm>
            <a:off x="1905000" y="1713035"/>
            <a:ext cx="907211" cy="32780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Statis</a:t>
            </a:r>
            <a:r>
              <a:rPr lang="en-US" sz="1400" dirty="0" smtClean="0"/>
              <a:t> 1</a:t>
            </a:r>
            <a:endParaRPr lang="en-GB" sz="1400" dirty="0"/>
          </a:p>
        </p:txBody>
      </p:sp>
      <p:sp>
        <p:nvSpPr>
          <p:cNvPr id="25" name="Rectangle 24"/>
          <p:cNvSpPr/>
          <p:nvPr/>
        </p:nvSpPr>
        <p:spPr>
          <a:xfrm>
            <a:off x="1905000" y="2284046"/>
            <a:ext cx="907211" cy="32780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Statis</a:t>
            </a:r>
            <a:r>
              <a:rPr lang="en-US" sz="1400" dirty="0" smtClean="0"/>
              <a:t> 2</a:t>
            </a:r>
            <a:endParaRPr lang="en-GB" sz="1400" dirty="0"/>
          </a:p>
        </p:txBody>
      </p:sp>
      <p:sp>
        <p:nvSpPr>
          <p:cNvPr id="26" name="Rectangle 25"/>
          <p:cNvSpPr/>
          <p:nvPr/>
        </p:nvSpPr>
        <p:spPr>
          <a:xfrm>
            <a:off x="1905000" y="2895600"/>
            <a:ext cx="907211" cy="32780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Statis</a:t>
            </a:r>
            <a:r>
              <a:rPr lang="en-US" sz="1400" dirty="0" smtClean="0"/>
              <a:t> 3</a:t>
            </a:r>
            <a:endParaRPr lang="en-GB" sz="1400" dirty="0"/>
          </a:p>
        </p:txBody>
      </p:sp>
      <p:sp>
        <p:nvSpPr>
          <p:cNvPr id="30" name="Rectangle 29"/>
          <p:cNvSpPr/>
          <p:nvPr/>
        </p:nvSpPr>
        <p:spPr>
          <a:xfrm>
            <a:off x="1905000" y="3420320"/>
            <a:ext cx="914400" cy="32780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Dinamis</a:t>
            </a:r>
            <a:r>
              <a:rPr lang="en-US" sz="1400" dirty="0" smtClean="0"/>
              <a:t> 1</a:t>
            </a:r>
            <a:endParaRPr lang="en-GB" sz="1400" dirty="0"/>
          </a:p>
        </p:txBody>
      </p:sp>
      <p:sp>
        <p:nvSpPr>
          <p:cNvPr id="31" name="Rectangle 30"/>
          <p:cNvSpPr/>
          <p:nvPr/>
        </p:nvSpPr>
        <p:spPr>
          <a:xfrm>
            <a:off x="1905000" y="3991331"/>
            <a:ext cx="898585" cy="32780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Dinamis</a:t>
            </a:r>
            <a:r>
              <a:rPr lang="en-US" sz="1400" dirty="0" smtClean="0"/>
              <a:t> 2</a:t>
            </a:r>
            <a:endParaRPr lang="en-GB" sz="1400" dirty="0"/>
          </a:p>
        </p:txBody>
      </p:sp>
      <p:sp>
        <p:nvSpPr>
          <p:cNvPr id="32" name="Rectangle 31"/>
          <p:cNvSpPr/>
          <p:nvPr/>
        </p:nvSpPr>
        <p:spPr>
          <a:xfrm>
            <a:off x="1904999" y="4602885"/>
            <a:ext cx="898585" cy="32780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Dinamis</a:t>
            </a:r>
            <a:r>
              <a:rPr lang="en-US" sz="1400" dirty="0" smtClean="0"/>
              <a:t> 3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6867716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30" grpId="0" animBg="1"/>
      <p:bldP spid="31" grpId="0" animBg="1"/>
      <p:bldP spid="3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153400" y="-1"/>
            <a:ext cx="990601" cy="6852138"/>
            <a:chOff x="8153400" y="-1"/>
            <a:chExt cx="990601" cy="6852138"/>
          </a:xfrm>
        </p:grpSpPr>
        <p:sp>
          <p:nvSpPr>
            <p:cNvPr id="20" name="Rectangle 19"/>
            <p:cNvSpPr/>
            <p:nvPr/>
          </p:nvSpPr>
          <p:spPr>
            <a:xfrm>
              <a:off x="8534401" y="1713034"/>
              <a:ext cx="609600" cy="513910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382000" y="-1"/>
              <a:ext cx="419100" cy="48284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8153400" y="3657600"/>
              <a:ext cx="457200" cy="18288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79480"/>
            <a:ext cx="4572000" cy="1143000"/>
          </a:xfrm>
        </p:spPr>
        <p:txBody>
          <a:bodyPr/>
          <a:lstStyle/>
          <a:p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Uji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Coba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 :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Penguji</a:t>
            </a:r>
            <a:endParaRPr lang="en-GB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95401" y="2451080"/>
            <a:ext cx="6857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5"/>
                </a:solidFill>
              </a:rPr>
              <a:t>Skenario</a:t>
            </a:r>
            <a:r>
              <a:rPr lang="en-US" dirty="0">
                <a:solidFill>
                  <a:schemeClr val="accent5"/>
                </a:solidFill>
              </a:rPr>
              <a:t> 1 </a:t>
            </a:r>
            <a:r>
              <a:rPr lang="en-US" dirty="0"/>
              <a:t>: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 smtClean="0"/>
              <a:t>Pengujian</a:t>
            </a:r>
            <a:r>
              <a:rPr lang="en-US" dirty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smtClean="0"/>
              <a:t>data </a:t>
            </a:r>
            <a:r>
              <a:rPr lang="en-US" i="1" dirty="0" smtClean="0"/>
              <a:t>training</a:t>
            </a:r>
            <a:r>
              <a:rPr lang="en-US" dirty="0" smtClean="0"/>
              <a:t> A,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penulis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tinggi</a:t>
            </a:r>
            <a:r>
              <a:rPr lang="en-US" dirty="0"/>
              <a:t> </a:t>
            </a:r>
            <a:r>
              <a:rPr lang="en-US" dirty="0" err="1"/>
              <a:t>badan</a:t>
            </a:r>
            <a:r>
              <a:rPr lang="en-US" dirty="0"/>
              <a:t> 179 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5"/>
                </a:solidFill>
              </a:rPr>
              <a:t>Skenario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smtClean="0">
                <a:solidFill>
                  <a:schemeClr val="accent5"/>
                </a:solidFill>
              </a:rPr>
              <a:t>2 </a:t>
            </a:r>
            <a:r>
              <a:rPr lang="en-US" dirty="0"/>
              <a:t>: </a:t>
            </a:r>
            <a:r>
              <a:rPr lang="en-US" dirty="0" err="1" smtClean="0"/>
              <a:t>Pengujian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/>
              <a:t>data </a:t>
            </a:r>
            <a:r>
              <a:rPr lang="en-US" i="1" dirty="0"/>
              <a:t>training</a:t>
            </a:r>
            <a:r>
              <a:rPr lang="en-US" dirty="0" smtClean="0"/>
              <a:t> B,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penulis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tinggi</a:t>
            </a:r>
            <a:r>
              <a:rPr lang="en-US" dirty="0"/>
              <a:t> </a:t>
            </a:r>
            <a:r>
              <a:rPr lang="en-US" dirty="0" err="1"/>
              <a:t>badan</a:t>
            </a:r>
            <a:r>
              <a:rPr lang="en-US" dirty="0"/>
              <a:t> 179 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accent5"/>
                </a:solidFill>
              </a:rPr>
              <a:t>Skenario</a:t>
            </a:r>
            <a:r>
              <a:rPr lang="en-US" dirty="0" smtClean="0">
                <a:solidFill>
                  <a:schemeClr val="accent5"/>
                </a:solidFill>
              </a:rPr>
              <a:t> 3 </a:t>
            </a:r>
            <a:r>
              <a:rPr lang="en-US" dirty="0" smtClean="0"/>
              <a:t>: </a:t>
            </a:r>
            <a:r>
              <a:rPr lang="en-US" dirty="0" err="1" smtClean="0"/>
              <a:t>Pengujian</a:t>
            </a:r>
            <a:r>
              <a:rPr lang="en-US" dirty="0" smtClean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/>
              <a:t>data </a:t>
            </a:r>
            <a:r>
              <a:rPr lang="en-US" i="1" dirty="0"/>
              <a:t>training</a:t>
            </a:r>
            <a:r>
              <a:rPr lang="en-US" dirty="0" smtClean="0"/>
              <a:t> B,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pengguna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tinggi</a:t>
            </a:r>
            <a:r>
              <a:rPr lang="en-US" dirty="0" smtClean="0"/>
              <a:t> </a:t>
            </a:r>
            <a:r>
              <a:rPr lang="en-US" dirty="0" err="1" smtClean="0"/>
              <a:t>badan</a:t>
            </a:r>
            <a:r>
              <a:rPr lang="en-US" dirty="0" smtClean="0"/>
              <a:t> 172 cm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5"/>
                </a:solidFill>
              </a:rPr>
              <a:t>Skenario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smtClean="0">
                <a:solidFill>
                  <a:schemeClr val="accent5"/>
                </a:solidFill>
              </a:rPr>
              <a:t>4 </a:t>
            </a:r>
            <a:r>
              <a:rPr lang="en-US" dirty="0" smtClean="0"/>
              <a:t>: </a:t>
            </a:r>
            <a:r>
              <a:rPr lang="en-US" dirty="0" err="1"/>
              <a:t>Pengujian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/>
              <a:t>data </a:t>
            </a:r>
            <a:r>
              <a:rPr lang="en-US" i="1" dirty="0"/>
              <a:t>training </a:t>
            </a:r>
            <a:r>
              <a:rPr lang="en-US" dirty="0" smtClean="0"/>
              <a:t>B,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 smtClean="0"/>
              <a:t>pengguna</a:t>
            </a:r>
            <a:r>
              <a:rPr lang="en-US" dirty="0" smtClean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tinggi</a:t>
            </a:r>
            <a:r>
              <a:rPr lang="en-US" dirty="0"/>
              <a:t> </a:t>
            </a:r>
            <a:r>
              <a:rPr lang="en-US" dirty="0" err="1"/>
              <a:t>badan</a:t>
            </a:r>
            <a:r>
              <a:rPr lang="en-US" dirty="0"/>
              <a:t> </a:t>
            </a:r>
            <a:r>
              <a:rPr lang="en-US" dirty="0" smtClean="0"/>
              <a:t>161 cm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21</a:t>
            </a:r>
            <a:endParaRPr lang="en-US" sz="20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0" y="0"/>
            <a:ext cx="1143000" cy="6852138"/>
            <a:chOff x="0" y="0"/>
            <a:chExt cx="1143000" cy="6852138"/>
          </a:xfrm>
        </p:grpSpPr>
        <p:grpSp>
          <p:nvGrpSpPr>
            <p:cNvPr id="6" name="Group 5"/>
            <p:cNvGrpSpPr/>
            <p:nvPr/>
          </p:nvGrpSpPr>
          <p:grpSpPr>
            <a:xfrm>
              <a:off x="0" y="0"/>
              <a:ext cx="1143000" cy="6852138"/>
              <a:chOff x="0" y="0"/>
              <a:chExt cx="914400" cy="6400800"/>
            </a:xfrm>
          </p:grpSpPr>
          <p:sp>
            <p:nvSpPr>
              <p:cNvPr id="7" name="Isosceles Triangle 6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Isosceles Triangle 7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 flipH="1" flipV="1">
              <a:off x="0" y="0"/>
              <a:ext cx="1143000" cy="6852138"/>
              <a:chOff x="0" y="0"/>
              <a:chExt cx="914400" cy="6400800"/>
            </a:xfrm>
          </p:grpSpPr>
          <p:sp>
            <p:nvSpPr>
              <p:cNvPr id="14" name="Isosceles Triangle 13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2"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2">
                  <a:lumMod val="9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779658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5867"/>
            <a:ext cx="9144001" cy="6863870"/>
            <a:chOff x="0" y="-5867"/>
            <a:chExt cx="9144001" cy="6863870"/>
          </a:xfrm>
        </p:grpSpPr>
        <p:sp>
          <p:nvSpPr>
            <p:cNvPr id="8" name="Rectangle 7"/>
            <p:cNvSpPr/>
            <p:nvPr/>
          </p:nvSpPr>
          <p:spPr>
            <a:xfrm>
              <a:off x="0" y="-5867"/>
              <a:ext cx="9144000" cy="68638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/>
            <p:cNvSpPr/>
            <p:nvPr/>
          </p:nvSpPr>
          <p:spPr>
            <a:xfrm rot="5400000" flipH="1">
              <a:off x="-1524000" y="1518136"/>
              <a:ext cx="6858004" cy="3810000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Isosceles Triangle 8"/>
            <p:cNvSpPr/>
            <p:nvPr/>
          </p:nvSpPr>
          <p:spPr>
            <a:xfrm rot="5400000" flipV="1">
              <a:off x="6934199" y="4648202"/>
              <a:ext cx="2667002" cy="1752600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/>
            <p:cNvSpPr/>
            <p:nvPr/>
          </p:nvSpPr>
          <p:spPr>
            <a:xfrm rot="16200000">
              <a:off x="6934200" y="457201"/>
              <a:ext cx="2667002" cy="1752600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22238"/>
            <a:ext cx="6096000" cy="94456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ISOCTEUR" pitchFamily="49" charset="0"/>
              </a:rPr>
              <a:t>Video </a:t>
            </a:r>
            <a:r>
              <a:rPr lang="en-US" dirty="0" err="1" smtClean="0">
                <a:latin typeface="ISOCTEUR" pitchFamily="49" charset="0"/>
              </a:rPr>
              <a:t>Percobaan</a:t>
            </a:r>
            <a:endParaRPr lang="en-GB" dirty="0">
              <a:latin typeface="ISOCTEUR" pitchFamily="49" charset="0"/>
            </a:endParaRPr>
          </a:p>
        </p:txBody>
      </p:sp>
      <p:pic>
        <p:nvPicPr>
          <p:cNvPr id="4" name="Testing Penulis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139" y="1230229"/>
            <a:ext cx="7942262" cy="4461752"/>
          </a:xfrm>
        </p:spPr>
      </p:pic>
      <p:sp>
        <p:nvSpPr>
          <p:cNvPr id="6" name="TextBox 5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22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590728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73152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600200" y="398585"/>
              <a:ext cx="7543801" cy="9144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Hasil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Uji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Coba</a:t>
            </a:r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4017163"/>
              </p:ext>
            </p:extLst>
          </p:nvPr>
        </p:nvGraphicFramePr>
        <p:xfrm>
          <a:off x="269631" y="1600200"/>
          <a:ext cx="83820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23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66040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250091"/>
            <a:ext cx="4114800" cy="1143000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  <a:latin typeface="BankGothic Lt BT" pitchFamily="34" charset="0"/>
              </a:rPr>
              <a:t>Kesimpulan</a:t>
            </a:r>
            <a:endParaRPr lang="en-GB" b="1" dirty="0">
              <a:solidFill>
                <a:schemeClr val="accent5">
                  <a:lumMod val="75000"/>
                </a:schemeClr>
              </a:solidFill>
              <a:latin typeface="BankGothic Lt BT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0"/>
            <a:ext cx="1524000" cy="6852138"/>
            <a:chOff x="0" y="0"/>
            <a:chExt cx="1524000" cy="6852138"/>
          </a:xfrm>
        </p:grpSpPr>
        <p:grpSp>
          <p:nvGrpSpPr>
            <p:cNvPr id="20" name="Group 19"/>
            <p:cNvGrpSpPr/>
            <p:nvPr/>
          </p:nvGrpSpPr>
          <p:grpSpPr>
            <a:xfrm flipV="1">
              <a:off x="0" y="0"/>
              <a:ext cx="1524000" cy="6852138"/>
              <a:chOff x="0" y="0"/>
              <a:chExt cx="914400" cy="6400800"/>
            </a:xfrm>
          </p:grpSpPr>
          <p:sp>
            <p:nvSpPr>
              <p:cNvPr id="21" name="Isosceles Triangle 20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Isosceles Triangle 23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Isosceles Triangle 24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Isosceles Triangle 25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0" y="0"/>
              <a:ext cx="1143000" cy="6852138"/>
              <a:chOff x="0" y="0"/>
              <a:chExt cx="914400" cy="6400800"/>
            </a:xfrm>
          </p:grpSpPr>
          <p:sp>
            <p:nvSpPr>
              <p:cNvPr id="14" name="Isosceles Triangle 13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 flipH="1" flipV="1">
              <a:off x="381000" y="0"/>
              <a:ext cx="1143000" cy="6852138"/>
              <a:chOff x="0" y="0"/>
              <a:chExt cx="914400" cy="6400800"/>
            </a:xfrm>
          </p:grpSpPr>
          <p:sp>
            <p:nvSpPr>
              <p:cNvPr id="35" name="Isosceles Triangle 34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7619999" y="0"/>
            <a:ext cx="1524002" cy="6852138"/>
            <a:chOff x="7619999" y="0"/>
            <a:chExt cx="1524002" cy="6852138"/>
          </a:xfrm>
        </p:grpSpPr>
        <p:grpSp>
          <p:nvGrpSpPr>
            <p:cNvPr id="27" name="Group 26"/>
            <p:cNvGrpSpPr/>
            <p:nvPr/>
          </p:nvGrpSpPr>
          <p:grpSpPr>
            <a:xfrm flipH="1">
              <a:off x="7619999" y="0"/>
              <a:ext cx="1524001" cy="6852138"/>
              <a:chOff x="0" y="0"/>
              <a:chExt cx="914400" cy="6400800"/>
            </a:xfrm>
          </p:grpSpPr>
          <p:sp>
            <p:nvSpPr>
              <p:cNvPr id="28" name="Isosceles Triangle 27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Isosceles Triangle 28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Isosceles Triangle 29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Isosceles Triangle 30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Isosceles Triangle 31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Isosceles Triangle 32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 flipH="1" flipV="1">
              <a:off x="8001000" y="0"/>
              <a:ext cx="1143000" cy="6852138"/>
              <a:chOff x="0" y="0"/>
              <a:chExt cx="914400" cy="6400800"/>
            </a:xfrm>
          </p:grpSpPr>
          <p:sp>
            <p:nvSpPr>
              <p:cNvPr id="7" name="Isosceles Triangle 6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Isosceles Triangle 7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7620000" y="0"/>
              <a:ext cx="1143000" cy="6852138"/>
              <a:chOff x="0" y="0"/>
              <a:chExt cx="914400" cy="6400800"/>
            </a:xfrm>
          </p:grpSpPr>
          <p:sp>
            <p:nvSpPr>
              <p:cNvPr id="42" name="Isosceles Triangle 41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Isosceles Triangle 42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Isosceles Triangle 44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8686800" y="6452028"/>
              <a:ext cx="4572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24</a:t>
              </a:r>
              <a:endParaRPr lang="en-US" sz="2000" dirty="0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600200" y="1389869"/>
            <a:ext cx="5867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yang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59 </a:t>
            </a:r>
            <a:r>
              <a:rPr lang="en-US" b="1" dirty="0" err="1" smtClean="0">
                <a:solidFill>
                  <a:schemeClr val="accent5">
                    <a:lumMod val="75000"/>
                  </a:schemeClr>
                </a:solidFill>
              </a:rPr>
              <a:t>fitur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 err="1" smtClean="0"/>
              <a:t>yaitu</a:t>
            </a:r>
            <a:r>
              <a:rPr lang="en-US" dirty="0" smtClean="0"/>
              <a:t>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 smtClean="0"/>
              <a:t>21 </a:t>
            </a: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statis</a:t>
            </a:r>
            <a:r>
              <a:rPr lang="en-US" dirty="0" smtClean="0"/>
              <a:t> :</a:t>
            </a: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dirty="0" smtClean="0"/>
              <a:t>7 </a:t>
            </a:r>
            <a:r>
              <a:rPr lang="en-US" dirty="0" err="1" smtClean="0"/>
              <a:t>vektor</a:t>
            </a:r>
            <a:r>
              <a:rPr lang="en-US" dirty="0" smtClean="0"/>
              <a:t> 2D</a:t>
            </a: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dirty="0" smtClean="0"/>
              <a:t>6 </a:t>
            </a:r>
            <a:r>
              <a:rPr lang="en-US" dirty="0" err="1" smtClean="0"/>
              <a:t>sudut</a:t>
            </a:r>
            <a:r>
              <a:rPr lang="en-US" dirty="0" smtClean="0"/>
              <a:t> </a:t>
            </a: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dirty="0" smtClean="0"/>
              <a:t>1 </a:t>
            </a:r>
            <a:r>
              <a:rPr lang="en-US" dirty="0" err="1" smtClean="0"/>
              <a:t>jarak</a:t>
            </a:r>
            <a:r>
              <a:rPr lang="en-US" dirty="0" smtClean="0"/>
              <a:t> </a:t>
            </a:r>
            <a:r>
              <a:rPr lang="en-US" dirty="0" err="1" smtClean="0"/>
              <a:t>kedua</a:t>
            </a:r>
            <a:r>
              <a:rPr lang="en-US" dirty="0" smtClean="0"/>
              <a:t> </a:t>
            </a:r>
            <a:r>
              <a:rPr lang="en-US" dirty="0" err="1" smtClean="0"/>
              <a:t>telapak</a:t>
            </a:r>
            <a:r>
              <a:rPr lang="en-US" dirty="0" smtClean="0"/>
              <a:t> </a:t>
            </a:r>
            <a:r>
              <a:rPr lang="en-US" dirty="0" err="1" smtClean="0"/>
              <a:t>tangan</a:t>
            </a:r>
            <a:endParaRPr lang="en-US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 smtClean="0"/>
              <a:t>38 </a:t>
            </a: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dinamis</a:t>
            </a:r>
            <a:r>
              <a:rPr lang="en-US" dirty="0" smtClean="0"/>
              <a:t>:</a:t>
            </a: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dirty="0" smtClean="0"/>
              <a:t>18 </a:t>
            </a:r>
            <a:r>
              <a:rPr lang="en-US" dirty="0" err="1" smtClean="0"/>
              <a:t>gerak</a:t>
            </a:r>
            <a:r>
              <a:rPr lang="en-US" dirty="0" smtClean="0"/>
              <a:t> </a:t>
            </a:r>
            <a:r>
              <a:rPr lang="en-US" dirty="0" err="1" smtClean="0"/>
              <a:t>tangan</a:t>
            </a:r>
            <a:r>
              <a:rPr lang="en-US" dirty="0" smtClean="0"/>
              <a:t> </a:t>
            </a:r>
            <a:r>
              <a:rPr lang="en-US" dirty="0" err="1" smtClean="0"/>
              <a:t>kanan</a:t>
            </a:r>
            <a:endParaRPr lang="en-US" dirty="0" smtClean="0"/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dirty="0" smtClean="0"/>
              <a:t>18 </a:t>
            </a:r>
            <a:r>
              <a:rPr lang="en-US" dirty="0" err="1" smtClean="0"/>
              <a:t>gerak</a:t>
            </a:r>
            <a:r>
              <a:rPr lang="en-US" dirty="0" smtClean="0"/>
              <a:t> </a:t>
            </a:r>
            <a:r>
              <a:rPr lang="en-US" dirty="0" err="1" smtClean="0"/>
              <a:t>tangan</a:t>
            </a:r>
            <a:r>
              <a:rPr lang="en-US" dirty="0" smtClean="0"/>
              <a:t> </a:t>
            </a:r>
            <a:r>
              <a:rPr lang="en-US" dirty="0" err="1" smtClean="0"/>
              <a:t>kiri</a:t>
            </a:r>
            <a:endParaRPr lang="en-US" dirty="0" smtClean="0"/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dirty="0" smtClean="0"/>
              <a:t>2 </a:t>
            </a:r>
            <a:r>
              <a:rPr lang="en-US" dirty="0" err="1" smtClean="0"/>
              <a:t>posisi</a:t>
            </a:r>
            <a:r>
              <a:rPr lang="en-US" dirty="0" smtClean="0"/>
              <a:t> </a:t>
            </a:r>
            <a:r>
              <a:rPr lang="en-US" dirty="0" err="1" smtClean="0"/>
              <a:t>tangan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Ketepatan</a:t>
            </a:r>
            <a:r>
              <a:rPr lang="en-US" dirty="0" smtClean="0"/>
              <a:t> </a:t>
            </a:r>
            <a:r>
              <a:rPr lang="en-US" dirty="0" err="1" smtClean="0"/>
              <a:t>posisi</a:t>
            </a:r>
            <a:r>
              <a:rPr lang="en-US" dirty="0" smtClean="0"/>
              <a:t> </a:t>
            </a:r>
            <a:r>
              <a:rPr lang="en-US" dirty="0" err="1" smtClean="0"/>
              <a:t>berdiri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gerakan</a:t>
            </a:r>
            <a:r>
              <a:rPr lang="en-US" dirty="0" smtClean="0"/>
              <a:t> yang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ketika</a:t>
            </a:r>
            <a:r>
              <a:rPr lang="en-US" dirty="0" smtClean="0"/>
              <a:t> </a:t>
            </a:r>
            <a:r>
              <a:rPr lang="en-US" dirty="0" err="1" smtClean="0"/>
              <a:t>melalui</a:t>
            </a:r>
            <a:r>
              <a:rPr lang="en-US" dirty="0" smtClean="0"/>
              <a:t> proses </a:t>
            </a:r>
            <a:r>
              <a:rPr lang="en-US" i="1" dirty="0" smtClean="0"/>
              <a:t>training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i="1" dirty="0" smtClean="0"/>
              <a:t>testing</a:t>
            </a:r>
            <a:r>
              <a:rPr lang="en-US" dirty="0" smtClean="0"/>
              <a:t> data </a:t>
            </a:r>
            <a:r>
              <a:rPr lang="en-US" dirty="0" err="1" smtClean="0"/>
              <a:t>sangat</a:t>
            </a:r>
            <a:r>
              <a:rPr lang="en-US" dirty="0" smtClean="0"/>
              <a:t> </a:t>
            </a:r>
            <a:r>
              <a:rPr lang="en-US" dirty="0" err="1" smtClean="0"/>
              <a:t>berpengaruh</a:t>
            </a:r>
            <a:r>
              <a:rPr lang="en-US" dirty="0" smtClean="0"/>
              <a:t> </a:t>
            </a:r>
            <a:r>
              <a:rPr lang="en-US" dirty="0" err="1" smtClean="0"/>
              <a:t>terhadap</a:t>
            </a:r>
            <a:r>
              <a:rPr lang="en-US" dirty="0" smtClean="0"/>
              <a:t> </a:t>
            </a:r>
            <a:r>
              <a:rPr lang="en-US" dirty="0" err="1" smtClean="0"/>
              <a:t>akurasi</a:t>
            </a:r>
            <a:r>
              <a:rPr lang="en-US" dirty="0" smtClean="0"/>
              <a:t> </a:t>
            </a:r>
            <a:r>
              <a:rPr lang="en-US" dirty="0" err="1" smtClean="0"/>
              <a:t>klasifikasi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Perbedaan</a:t>
            </a:r>
            <a:r>
              <a:rPr lang="en-US" dirty="0" smtClean="0"/>
              <a:t> </a:t>
            </a:r>
            <a:r>
              <a:rPr lang="en-US" dirty="0" err="1" smtClean="0"/>
              <a:t>tinggi</a:t>
            </a:r>
            <a:r>
              <a:rPr lang="en-US" dirty="0" smtClean="0"/>
              <a:t> </a:t>
            </a:r>
            <a:r>
              <a:rPr lang="en-US" dirty="0" err="1" smtClean="0"/>
              <a:t>badan</a:t>
            </a:r>
            <a:r>
              <a:rPr lang="en-US" dirty="0" smtClean="0"/>
              <a:t> </a:t>
            </a:r>
            <a:r>
              <a:rPr lang="en-US" dirty="0" err="1" smtClean="0"/>
              <a:t>berpengaruh</a:t>
            </a:r>
            <a:r>
              <a:rPr lang="en-US" dirty="0" smtClean="0"/>
              <a:t> </a:t>
            </a:r>
            <a:r>
              <a:rPr lang="en-US" dirty="0" err="1" smtClean="0"/>
              <a:t>terhadap</a:t>
            </a:r>
            <a:r>
              <a:rPr lang="en-US" dirty="0" smtClean="0"/>
              <a:t> </a:t>
            </a:r>
            <a:r>
              <a:rPr lang="en-US" dirty="0" err="1" smtClean="0"/>
              <a:t>penentuan</a:t>
            </a:r>
            <a:r>
              <a:rPr lang="en-US" dirty="0" smtClean="0"/>
              <a:t> </a:t>
            </a:r>
            <a:r>
              <a:rPr lang="en-US" dirty="0" err="1" smtClean="0"/>
              <a:t>koordinat</a:t>
            </a:r>
            <a:r>
              <a:rPr lang="en-US" dirty="0" smtClean="0"/>
              <a:t> </a:t>
            </a:r>
            <a:r>
              <a:rPr lang="en-US" i="1" dirty="0" smtClean="0"/>
              <a:t>skeleton </a:t>
            </a:r>
            <a:r>
              <a:rPr lang="en-US" i="1" dirty="0" smtClean="0"/>
              <a:t>joints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Akurasi</a:t>
            </a:r>
            <a:r>
              <a:rPr lang="en-US" dirty="0" smtClean="0"/>
              <a:t> </a:t>
            </a:r>
            <a:r>
              <a:rPr lang="en-US" dirty="0" smtClean="0"/>
              <a:t>rata-rata yang </a:t>
            </a:r>
            <a:r>
              <a:rPr lang="en-US" dirty="0" err="1" smtClean="0"/>
              <a:t>didapat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83.67%</a:t>
            </a:r>
          </a:p>
        </p:txBody>
      </p:sp>
    </p:spTree>
    <p:extLst>
      <p:ext uri="{BB962C8B-B14F-4D97-AF65-F5344CB8AC3E}">
        <p14:creationId xmlns:p14="http://schemas.microsoft.com/office/powerpoint/2010/main" val="1951717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4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250091"/>
            <a:ext cx="41148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  <a:latin typeface="BankGothic Lt BT" pitchFamily="34" charset="0"/>
              </a:rPr>
              <a:t>Saran</a:t>
            </a:r>
            <a:endParaRPr lang="en-GB" b="1" dirty="0">
              <a:solidFill>
                <a:schemeClr val="accent5">
                  <a:lumMod val="75000"/>
                </a:schemeClr>
              </a:solidFill>
              <a:latin typeface="BankGothic Lt BT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0"/>
            <a:ext cx="1524000" cy="6852138"/>
            <a:chOff x="0" y="0"/>
            <a:chExt cx="1524000" cy="6852138"/>
          </a:xfrm>
        </p:grpSpPr>
        <p:grpSp>
          <p:nvGrpSpPr>
            <p:cNvPr id="20" name="Group 19"/>
            <p:cNvGrpSpPr/>
            <p:nvPr/>
          </p:nvGrpSpPr>
          <p:grpSpPr>
            <a:xfrm flipV="1">
              <a:off x="0" y="0"/>
              <a:ext cx="1524000" cy="6852138"/>
              <a:chOff x="0" y="0"/>
              <a:chExt cx="914400" cy="6400800"/>
            </a:xfrm>
          </p:grpSpPr>
          <p:sp>
            <p:nvSpPr>
              <p:cNvPr id="21" name="Isosceles Triangle 20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Isosceles Triangle 23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Isosceles Triangle 24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Isosceles Triangle 25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0" y="0"/>
              <a:ext cx="1143000" cy="6852138"/>
              <a:chOff x="0" y="0"/>
              <a:chExt cx="914400" cy="6400800"/>
            </a:xfrm>
          </p:grpSpPr>
          <p:sp>
            <p:nvSpPr>
              <p:cNvPr id="14" name="Isosceles Triangle 13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 flipH="1" flipV="1">
              <a:off x="381000" y="0"/>
              <a:ext cx="1143000" cy="6852138"/>
              <a:chOff x="0" y="0"/>
              <a:chExt cx="914400" cy="6400800"/>
            </a:xfrm>
          </p:grpSpPr>
          <p:sp>
            <p:nvSpPr>
              <p:cNvPr id="35" name="Isosceles Triangle 34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7619999" y="0"/>
            <a:ext cx="1524002" cy="6852138"/>
            <a:chOff x="7619999" y="0"/>
            <a:chExt cx="1524002" cy="6852138"/>
          </a:xfrm>
        </p:grpSpPr>
        <p:grpSp>
          <p:nvGrpSpPr>
            <p:cNvPr id="27" name="Group 26"/>
            <p:cNvGrpSpPr/>
            <p:nvPr/>
          </p:nvGrpSpPr>
          <p:grpSpPr>
            <a:xfrm flipH="1">
              <a:off x="7619999" y="0"/>
              <a:ext cx="1524001" cy="6852138"/>
              <a:chOff x="0" y="0"/>
              <a:chExt cx="914400" cy="6400800"/>
            </a:xfrm>
          </p:grpSpPr>
          <p:sp>
            <p:nvSpPr>
              <p:cNvPr id="28" name="Isosceles Triangle 27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Isosceles Triangle 28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Isosceles Triangle 29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Isosceles Triangle 30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Isosceles Triangle 31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Isosceles Triangle 32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 flipH="1" flipV="1">
              <a:off x="8001000" y="0"/>
              <a:ext cx="1143000" cy="6852138"/>
              <a:chOff x="0" y="0"/>
              <a:chExt cx="914400" cy="6400800"/>
            </a:xfrm>
          </p:grpSpPr>
          <p:sp>
            <p:nvSpPr>
              <p:cNvPr id="7" name="Isosceles Triangle 6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Isosceles Triangle 7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Isosceles Triangle 10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7620000" y="0"/>
              <a:ext cx="1143000" cy="6852138"/>
              <a:chOff x="0" y="0"/>
              <a:chExt cx="914400" cy="6400800"/>
            </a:xfrm>
          </p:grpSpPr>
          <p:sp>
            <p:nvSpPr>
              <p:cNvPr id="42" name="Isosceles Triangle 41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Isosceles Triangle 42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Isosceles Triangle 43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Isosceles Triangle 44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Isosceles Triangle 45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Isosceles Triangle 46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8686800" y="6452028"/>
              <a:ext cx="4572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25</a:t>
              </a:r>
              <a:endParaRPr lang="en-US" sz="2000" dirty="0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600200" y="1437250"/>
            <a:ext cx="5867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Memperbanyak</a:t>
            </a:r>
            <a:r>
              <a:rPr lang="en-US" dirty="0" smtClean="0"/>
              <a:t> data </a:t>
            </a:r>
            <a:r>
              <a:rPr lang="en-US" i="1" dirty="0" smtClean="0"/>
              <a:t>training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berbagai</a:t>
            </a:r>
            <a:r>
              <a:rPr lang="en-US" dirty="0"/>
              <a:t> </a:t>
            </a:r>
            <a:r>
              <a:rPr lang="en-US" dirty="0" err="1" smtClean="0"/>
              <a:t>macam</a:t>
            </a:r>
            <a:r>
              <a:rPr lang="en-US" dirty="0" smtClean="0"/>
              <a:t> </a:t>
            </a:r>
            <a:r>
              <a:rPr lang="en-US" dirty="0" err="1" smtClean="0"/>
              <a:t>pengguna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Identifikasi</a:t>
            </a:r>
            <a:r>
              <a:rPr lang="en-US" dirty="0" smtClean="0"/>
              <a:t> </a:t>
            </a:r>
            <a:r>
              <a:rPr lang="en-US" i="1" dirty="0" smtClean="0"/>
              <a:t>skeleton joint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hanya</a:t>
            </a:r>
            <a:r>
              <a:rPr lang="en-US" dirty="0" smtClean="0"/>
              <a:t> </a:t>
            </a:r>
            <a:r>
              <a:rPr lang="en-US" dirty="0" err="1" smtClean="0"/>
              <a:t>posisi</a:t>
            </a:r>
            <a:r>
              <a:rPr lang="en-US" dirty="0" smtClean="0"/>
              <a:t> </a:t>
            </a:r>
            <a:r>
              <a:rPr lang="en-US" dirty="0" err="1" smtClean="0"/>
              <a:t>tangan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normalisasi</a:t>
            </a:r>
            <a:r>
              <a:rPr lang="en-US" dirty="0" smtClean="0"/>
              <a:t> data </a:t>
            </a:r>
            <a:r>
              <a:rPr lang="en-US" dirty="0" err="1" smtClean="0"/>
              <a:t>koordinat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masing-masing</a:t>
            </a:r>
            <a:r>
              <a:rPr lang="en-US" dirty="0" smtClean="0"/>
              <a:t> </a:t>
            </a:r>
            <a:r>
              <a:rPr lang="en-US" i="1" dirty="0" smtClean="0"/>
              <a:t>skeleton joints</a:t>
            </a:r>
            <a:r>
              <a:rPr lang="en-US" dirty="0" smtClean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Penggunaan</a:t>
            </a:r>
            <a:r>
              <a:rPr lang="en-US" dirty="0" smtClean="0"/>
              <a:t> </a:t>
            </a:r>
            <a:r>
              <a:rPr lang="en-US" i="1" dirty="0" smtClean="0"/>
              <a:t>classifier</a:t>
            </a:r>
            <a:r>
              <a:rPr lang="en-US" dirty="0" smtClean="0"/>
              <a:t> yang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meningkatkan</a:t>
            </a:r>
            <a:r>
              <a:rPr lang="en-US" dirty="0" smtClean="0"/>
              <a:t> </a:t>
            </a:r>
            <a:r>
              <a:rPr lang="en-US" dirty="0" err="1" smtClean="0"/>
              <a:t>akurasi</a:t>
            </a:r>
            <a:r>
              <a:rPr lang="en-US" dirty="0" smtClean="0"/>
              <a:t> </a:t>
            </a:r>
            <a:r>
              <a:rPr lang="en-US" dirty="0" err="1" smtClean="0"/>
              <a:t>perangkat</a:t>
            </a:r>
            <a:r>
              <a:rPr lang="en-US" dirty="0" smtClean="0"/>
              <a:t> </a:t>
            </a:r>
            <a:r>
              <a:rPr lang="en-US" dirty="0" err="1" smtClean="0"/>
              <a:t>lunak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Fitur</a:t>
            </a:r>
            <a:r>
              <a:rPr lang="en-US" dirty="0" smtClean="0"/>
              <a:t> yang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ditambahkan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hanya</a:t>
            </a:r>
            <a:r>
              <a:rPr lang="en-US" dirty="0" smtClean="0"/>
              <a:t> 2D </a:t>
            </a:r>
            <a:r>
              <a:rPr lang="en-US" dirty="0" err="1" smtClean="0"/>
              <a:t>melainkan</a:t>
            </a:r>
            <a:r>
              <a:rPr lang="en-US" dirty="0"/>
              <a:t> </a:t>
            </a:r>
            <a:r>
              <a:rPr lang="en-US" dirty="0" smtClean="0"/>
              <a:t>3D</a:t>
            </a:r>
          </a:p>
        </p:txBody>
      </p:sp>
    </p:spTree>
    <p:extLst>
      <p:ext uri="{BB962C8B-B14F-4D97-AF65-F5344CB8AC3E}">
        <p14:creationId xmlns:p14="http://schemas.microsoft.com/office/powerpoint/2010/main" val="35114638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5943600" y="5862"/>
              <a:ext cx="3200400" cy="685213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477000" y="5862"/>
              <a:ext cx="1143000" cy="685213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057400" y="0"/>
              <a:ext cx="1638300" cy="685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914400" cy="685213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Oval 1"/>
            <p:cNvSpPr/>
            <p:nvPr/>
          </p:nvSpPr>
          <p:spPr>
            <a:xfrm>
              <a:off x="228600" y="0"/>
              <a:ext cx="6934200" cy="68580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2514600" y="1056542"/>
              <a:ext cx="4876800" cy="47038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14400" y="0"/>
              <a:ext cx="1143000" cy="6852138"/>
              <a:chOff x="0" y="0"/>
              <a:chExt cx="914400" cy="6400800"/>
            </a:xfrm>
          </p:grpSpPr>
          <p:sp>
            <p:nvSpPr>
              <p:cNvPr id="11" name="Isosceles Triangle 10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Isosceles Triangle 12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Isosceles Triangle 13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 flipH="1" flipV="1">
              <a:off x="914400" y="0"/>
              <a:ext cx="1143000" cy="6852138"/>
              <a:chOff x="0" y="0"/>
              <a:chExt cx="914400" cy="6400800"/>
            </a:xfrm>
          </p:grpSpPr>
          <p:sp>
            <p:nvSpPr>
              <p:cNvPr id="18" name="Isosceles Triangle 17"/>
              <p:cNvSpPr/>
              <p:nvPr/>
            </p:nvSpPr>
            <p:spPr>
              <a:xfrm rot="5400000">
                <a:off x="-76200" y="76200"/>
                <a:ext cx="1066800" cy="914400"/>
              </a:xfrm>
              <a:prstGeom prst="triangle">
                <a:avLst/>
              </a:prstGeom>
              <a:solidFill>
                <a:schemeClr val="bg2"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-76200" y="54102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7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 rot="5400000">
                <a:off x="-76200" y="4343400"/>
                <a:ext cx="1066800" cy="914400"/>
              </a:xfrm>
              <a:prstGeom prst="triangle">
                <a:avLst/>
              </a:prstGeom>
              <a:solidFill>
                <a:schemeClr val="bg1">
                  <a:lumMod val="85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 rot="5400000">
                <a:off x="-76200" y="1143000"/>
                <a:ext cx="1066800" cy="914400"/>
              </a:xfrm>
              <a:prstGeom prst="triangle">
                <a:avLst/>
              </a:prstGeom>
              <a:solidFill>
                <a:schemeClr val="accent5"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 rot="5400000">
                <a:off x="-76200" y="2209800"/>
                <a:ext cx="1066800" cy="914400"/>
              </a:xfrm>
              <a:prstGeom prst="triangle">
                <a:avLst/>
              </a:prstGeom>
              <a:solidFill>
                <a:schemeClr val="bg2">
                  <a:lumMod val="9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/>
              <p:cNvSpPr/>
              <p:nvPr/>
            </p:nvSpPr>
            <p:spPr>
              <a:xfrm rot="5400000">
                <a:off x="-76200" y="3276600"/>
                <a:ext cx="1066800" cy="914400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Rectangle 3"/>
          <p:cNvSpPr/>
          <p:nvPr/>
        </p:nvSpPr>
        <p:spPr>
          <a:xfrm>
            <a:off x="2767947" y="2946819"/>
            <a:ext cx="43701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extrusionH="57150" contourW="6350" prstMaterial="plastic">
              <a:bevelT w="20320" h="20320" prst="angle"/>
              <a:extrusionClr>
                <a:schemeClr val="accent5"/>
              </a:extrusionClr>
              <a:contourClr>
                <a:schemeClr val="accent5">
                  <a:lumMod val="75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err="1" smtClean="0">
                <a:ln/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glow rad="139700">
                    <a:schemeClr val="accent5">
                      <a:lumMod val="20000"/>
                      <a:lumOff val="80000"/>
                    </a:schemeClr>
                  </a:glow>
                  <a:outerShdw blurRad="19685" dist="12700" dir="5400000" algn="tl" rotWithShape="0">
                    <a:schemeClr val="accent5">
                      <a:lumMod val="60000"/>
                      <a:lumOff val="4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Terima</a:t>
            </a:r>
            <a:r>
              <a:rPr lang="en-US" sz="5400" b="1" cap="all" spc="0" dirty="0" smtClean="0">
                <a:ln/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glow rad="139700">
                    <a:schemeClr val="accent5">
                      <a:lumMod val="20000"/>
                      <a:lumOff val="80000"/>
                    </a:schemeClr>
                  </a:glow>
                  <a:outerShdw blurRad="19685" dist="12700" dir="5400000" algn="tl" rotWithShape="0">
                    <a:schemeClr val="accent5">
                      <a:lumMod val="60000"/>
                      <a:lumOff val="4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 </a:t>
            </a:r>
            <a:r>
              <a:rPr lang="en-US" sz="5400" b="1" cap="all" spc="0" dirty="0" err="1" smtClean="0">
                <a:ln/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glow rad="139700">
                    <a:schemeClr val="accent5">
                      <a:lumMod val="20000"/>
                      <a:lumOff val="80000"/>
                    </a:schemeClr>
                  </a:glow>
                  <a:outerShdw blurRad="19685" dist="12700" dir="5400000" algn="tl" rotWithShape="0">
                    <a:schemeClr val="accent5">
                      <a:lumMod val="60000"/>
                      <a:lumOff val="4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Kasih</a:t>
            </a:r>
            <a:endParaRPr lang="en-US" sz="5400" b="1" cap="all" spc="0" dirty="0" smtClean="0">
              <a:ln/>
              <a:solidFill>
                <a:schemeClr val="accent5">
                  <a:lumMod val="60000"/>
                  <a:lumOff val="40000"/>
                </a:schemeClr>
              </a:solidFill>
              <a:effectLst>
                <a:glow rad="139700">
                  <a:schemeClr val="accent5">
                    <a:lumMod val="20000"/>
                    <a:lumOff val="80000"/>
                  </a:schemeClr>
                </a:glow>
                <a:outerShdw blurRad="19685" dist="12700" dir="5400000" algn="tl" rotWithShape="0">
                  <a:schemeClr val="accent5">
                    <a:lumMod val="60000"/>
                    <a:lumOff val="4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205846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334000" y="-1"/>
            <a:ext cx="381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5460" y="152400"/>
            <a:ext cx="3406140" cy="1721151"/>
          </a:xfrm>
        </p:spPr>
        <p:txBody>
          <a:bodyPr>
            <a:noAutofit/>
          </a:bodyPr>
          <a:lstStyle/>
          <a:p>
            <a:pPr algn="r"/>
            <a:r>
              <a:rPr lang="en-US" b="1" dirty="0" smtClean="0">
                <a:solidFill>
                  <a:schemeClr val="accent5"/>
                </a:solidFill>
                <a:latin typeface="Yu Gothic UI" pitchFamily="34" charset="-128"/>
                <a:ea typeface="Yu Gothic UI" pitchFamily="34" charset="-128"/>
              </a:rPr>
              <a:t>B A H A S A</a:t>
            </a:r>
            <a:br>
              <a:rPr lang="en-US" b="1" dirty="0" smtClean="0">
                <a:solidFill>
                  <a:schemeClr val="accent5"/>
                </a:solidFill>
                <a:latin typeface="Yu Gothic UI" pitchFamily="34" charset="-128"/>
                <a:ea typeface="Yu Gothic UI" pitchFamily="34" charset="-128"/>
              </a:rPr>
            </a:br>
            <a:r>
              <a:rPr lang="en-US" b="1" dirty="0" smtClean="0">
                <a:solidFill>
                  <a:schemeClr val="accent5"/>
                </a:solidFill>
                <a:latin typeface="Yu Gothic UI" pitchFamily="34" charset="-128"/>
                <a:ea typeface="Yu Gothic UI" pitchFamily="34" charset="-128"/>
              </a:rPr>
              <a:t>I S Y A R A T</a:t>
            </a:r>
            <a:endParaRPr lang="en-GB" b="1" dirty="0">
              <a:solidFill>
                <a:schemeClr val="accent5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400" y="2628900"/>
            <a:ext cx="5943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Media </a:t>
            </a: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Komunikasi</a:t>
            </a:r>
            <a:endParaRPr lang="en-US" sz="24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Sistem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Isyarat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 Bahasa Indonesia (SIBI)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Terdiri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dari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dua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kategori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: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Bahasa </a:t>
            </a: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Isyarat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Statis</a:t>
            </a:r>
            <a:endParaRPr lang="en-US" sz="2400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Bahasa </a:t>
            </a: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Isyarat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accent5">
                    <a:lumMod val="75000"/>
                  </a:schemeClr>
                </a:solidFill>
              </a:rPr>
              <a:t>Dinamis</a:t>
            </a:r>
            <a:endParaRPr lang="en-GB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" name="Isosceles Triangle 4"/>
          <p:cNvSpPr/>
          <p:nvPr/>
        </p:nvSpPr>
        <p:spPr>
          <a:xfrm rot="10800000">
            <a:off x="0" y="0"/>
            <a:ext cx="5638800" cy="1676400"/>
          </a:xfrm>
          <a:prstGeom prst="triangle">
            <a:avLst>
              <a:gd name="adj" fmla="val 1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sosceles Triangle 6"/>
          <p:cNvSpPr/>
          <p:nvPr/>
        </p:nvSpPr>
        <p:spPr>
          <a:xfrm>
            <a:off x="3505200" y="5181599"/>
            <a:ext cx="5638800" cy="1676400"/>
          </a:xfrm>
          <a:prstGeom prst="triangle">
            <a:avLst>
              <a:gd name="adj" fmla="val 100000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52761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/>
          <p:cNvSpPr/>
          <p:nvPr/>
        </p:nvSpPr>
        <p:spPr>
          <a:xfrm>
            <a:off x="1219200" y="0"/>
            <a:ext cx="7924800" cy="6858000"/>
          </a:xfrm>
          <a:prstGeom prst="triangle">
            <a:avLst>
              <a:gd name="adj" fmla="val 100000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1504950"/>
            <a:ext cx="9144000" cy="171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16200000">
            <a:off x="3794403" y="1475224"/>
            <a:ext cx="6858002" cy="3895826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1" y="2057400"/>
            <a:ext cx="7162800" cy="2895600"/>
          </a:xfrm>
          <a:noFill/>
        </p:spPr>
        <p:txBody>
          <a:bodyPr>
            <a:normAutofit/>
          </a:bodyPr>
          <a:lstStyle/>
          <a:p>
            <a:r>
              <a:rPr lang="en-US" sz="6000" b="1" dirty="0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Bahas </a:t>
            </a:r>
            <a:r>
              <a:rPr lang="en-US" sz="6000" b="1" dirty="0" err="1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Isyarat</a:t>
            </a:r>
            <a:r>
              <a:rPr lang="en-US" sz="6000" b="1" dirty="0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 </a:t>
            </a:r>
            <a:r>
              <a:rPr lang="en-US" sz="6000" b="1" dirty="0" err="1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Sebelumnya</a:t>
            </a:r>
            <a:endParaRPr lang="en-GB" sz="6000" b="1" dirty="0">
              <a:solidFill>
                <a:schemeClr val="bg1">
                  <a:lumMod val="50000"/>
                </a:schemeClr>
              </a:solidFill>
              <a:latin typeface="ISOCTEUR" pitchFamily="49" charset="0"/>
            </a:endParaRPr>
          </a:p>
        </p:txBody>
      </p:sp>
      <p:sp>
        <p:nvSpPr>
          <p:cNvPr id="10" name="Rectangle 9"/>
          <p:cNvSpPr/>
          <p:nvPr/>
        </p:nvSpPr>
        <p:spPr>
          <a:xfrm flipH="1">
            <a:off x="228598" y="0"/>
            <a:ext cx="3047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9909816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/>
          <p:cNvSpPr/>
          <p:nvPr/>
        </p:nvSpPr>
        <p:spPr>
          <a:xfrm>
            <a:off x="1219200" y="0"/>
            <a:ext cx="7924800" cy="6858000"/>
          </a:xfrm>
          <a:prstGeom prst="triangle">
            <a:avLst>
              <a:gd name="adj" fmla="val 100000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52400"/>
            <a:ext cx="4953000" cy="1295400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3600" b="1" dirty="0" err="1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Bahasa</a:t>
            </a:r>
            <a:r>
              <a:rPr lang="en-US" sz="3600" b="1" dirty="0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 </a:t>
            </a:r>
            <a:r>
              <a:rPr lang="en-US" sz="3600" b="1" dirty="0" err="1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Isyarat</a:t>
            </a:r>
            <a:r>
              <a:rPr lang="en-US" sz="3600" b="1" dirty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/>
            </a:r>
            <a:br>
              <a:rPr lang="en-US" sz="3600" b="1" dirty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</a:br>
            <a:r>
              <a:rPr lang="en-US" sz="3600" b="1" dirty="0" err="1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Statis</a:t>
            </a:r>
            <a:endParaRPr lang="en-GB" sz="3600" b="1" dirty="0">
              <a:solidFill>
                <a:schemeClr val="bg1">
                  <a:lumMod val="50000"/>
                </a:schemeClr>
              </a:solidFill>
              <a:latin typeface="ISOCTEUR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1504950"/>
            <a:ext cx="9144000" cy="171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16200000">
            <a:off x="3767086" y="1481086"/>
            <a:ext cx="6858002" cy="3895826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614160" y="2713672"/>
            <a:ext cx="2514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err="1" smtClean="0">
                <a:latin typeface="ISOCTEUR" pitchFamily="49" charset="0"/>
              </a:rPr>
              <a:t>Tampilan</a:t>
            </a:r>
            <a:r>
              <a:rPr lang="en-US" dirty="0" smtClean="0">
                <a:latin typeface="ISOCTEUR" pitchFamily="49" charset="0"/>
              </a:rPr>
              <a:t> </a:t>
            </a:r>
            <a:r>
              <a:rPr lang="en-US" dirty="0" err="1" smtClean="0">
                <a:latin typeface="ISOCTEUR" pitchFamily="49" charset="0"/>
              </a:rPr>
              <a:t>Tugas</a:t>
            </a:r>
            <a:r>
              <a:rPr lang="en-US" dirty="0" smtClean="0">
                <a:latin typeface="ISOCTEUR" pitchFamily="49" charset="0"/>
              </a:rPr>
              <a:t> </a:t>
            </a:r>
            <a:r>
              <a:rPr lang="en-US" dirty="0" err="1" smtClean="0">
                <a:latin typeface="ISOCTEUR" pitchFamily="49" charset="0"/>
              </a:rPr>
              <a:t>Akhir</a:t>
            </a:r>
            <a:r>
              <a:rPr lang="en-US" dirty="0">
                <a:latin typeface="ISOCTEUR" pitchFamily="49" charset="0"/>
              </a:rPr>
              <a:t> </a:t>
            </a:r>
            <a:r>
              <a:rPr lang="en-US" dirty="0" err="1" smtClean="0">
                <a:latin typeface="ISOCTEUR" pitchFamily="49" charset="0"/>
              </a:rPr>
              <a:t>Yohanes</a:t>
            </a:r>
            <a:r>
              <a:rPr lang="en-US" dirty="0" smtClean="0">
                <a:latin typeface="ISOCTEUR" pitchFamily="49" charset="0"/>
              </a:rPr>
              <a:t> Aditya </a:t>
            </a:r>
            <a:r>
              <a:rPr lang="en-US" dirty="0" err="1" smtClean="0">
                <a:latin typeface="ISOCTEUR" pitchFamily="49" charset="0"/>
              </a:rPr>
              <a:t>Sutanto</a:t>
            </a:r>
            <a:endParaRPr lang="en-GB" dirty="0">
              <a:latin typeface="ISOCTEUR" pitchFamily="49" charset="0"/>
            </a:endParaRPr>
          </a:p>
        </p:txBody>
      </p:sp>
      <p:pic>
        <p:nvPicPr>
          <p:cNvPr id="3" name="Content Placeholder 4">
            <a:extLst>
              <a:ext uri="{FF2B5EF4-FFF2-40B4-BE49-F238E27FC236}">
                <a16:creationId xmlns:lc="http://schemas.openxmlformats.org/drawingml/2006/lockedCanvas" xmlns:a16="http://schemas.microsoft.com/office/drawing/2014/main" xmlns="" id="{A1EA6B07-5FF1-45E5-98AB-995C2CBB275F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/>
          <a:srcRect l="328"/>
          <a:stretch/>
        </p:blipFill>
        <p:spPr>
          <a:xfrm>
            <a:off x="1394927" y="1981200"/>
            <a:ext cx="5158273" cy="378298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 flipH="1">
            <a:off x="228598" y="0"/>
            <a:ext cx="3047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0021955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sosceles Triangle 8"/>
          <p:cNvSpPr/>
          <p:nvPr/>
        </p:nvSpPr>
        <p:spPr>
          <a:xfrm>
            <a:off x="1219200" y="0"/>
            <a:ext cx="7924800" cy="6858000"/>
          </a:xfrm>
          <a:prstGeom prst="triangle">
            <a:avLst>
              <a:gd name="adj" fmla="val 100000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flipH="1">
            <a:off x="228598" y="0"/>
            <a:ext cx="3047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940" y="152400"/>
            <a:ext cx="5482260" cy="1371600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Bahasa </a:t>
            </a:r>
            <a:r>
              <a:rPr lang="en-US" b="1" dirty="0" err="1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Isyarat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 </a:t>
            </a:r>
            <a:r>
              <a:rPr lang="en-US" b="1" dirty="0" err="1" smtClean="0">
                <a:solidFill>
                  <a:schemeClr val="bg1">
                    <a:lumMod val="50000"/>
                  </a:schemeClr>
                </a:solidFill>
                <a:latin typeface="ISOCTEUR" pitchFamily="49" charset="0"/>
              </a:rPr>
              <a:t>Dinamis</a:t>
            </a:r>
            <a:endParaRPr lang="en-GB" b="1" dirty="0">
              <a:solidFill>
                <a:schemeClr val="bg1">
                  <a:lumMod val="50000"/>
                </a:schemeClr>
              </a:solidFill>
              <a:latin typeface="ISOCTEUR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153150"/>
            <a:ext cx="9144000" cy="1714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/>
          <p:nvPr/>
        </p:nvSpPr>
        <p:spPr>
          <a:xfrm rot="16200000">
            <a:off x="3767086" y="1481086"/>
            <a:ext cx="6858002" cy="3895826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:\Kuliah\TUGAS AKHIR\Referensi\TAkisgan-master\Laporan\Lampiran\Lampiran B\Yahya\Yahya Kija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340" y="1828800"/>
            <a:ext cx="616806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162800" y="2741474"/>
            <a:ext cx="1828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err="1" smtClean="0">
                <a:latin typeface="ISOCTEUR" pitchFamily="49" charset="0"/>
              </a:rPr>
              <a:t>Tampilan</a:t>
            </a:r>
            <a:r>
              <a:rPr lang="en-US" dirty="0" smtClean="0">
                <a:latin typeface="ISOCTEUR" pitchFamily="49" charset="0"/>
              </a:rPr>
              <a:t> </a:t>
            </a:r>
            <a:r>
              <a:rPr lang="en-US" dirty="0" err="1" smtClean="0">
                <a:latin typeface="ISOCTEUR" pitchFamily="49" charset="0"/>
              </a:rPr>
              <a:t>Tugas</a:t>
            </a:r>
            <a:r>
              <a:rPr lang="en-US" dirty="0" smtClean="0">
                <a:latin typeface="ISOCTEUR" pitchFamily="49" charset="0"/>
              </a:rPr>
              <a:t> </a:t>
            </a:r>
            <a:r>
              <a:rPr lang="en-US" dirty="0" err="1" smtClean="0">
                <a:latin typeface="ISOCTEUR" pitchFamily="49" charset="0"/>
              </a:rPr>
              <a:t>Akhir</a:t>
            </a:r>
            <a:r>
              <a:rPr lang="en-US" dirty="0">
                <a:latin typeface="ISOCTEUR" pitchFamily="49" charset="0"/>
              </a:rPr>
              <a:t> </a:t>
            </a:r>
            <a:r>
              <a:rPr lang="en-US" dirty="0" err="1" smtClean="0">
                <a:latin typeface="ISOCTEUR" pitchFamily="49" charset="0"/>
              </a:rPr>
              <a:t>Yahya</a:t>
            </a:r>
            <a:r>
              <a:rPr lang="en-US" dirty="0" smtClean="0">
                <a:latin typeface="ISOCTEUR" pitchFamily="49" charset="0"/>
              </a:rPr>
              <a:t> </a:t>
            </a:r>
            <a:r>
              <a:rPr lang="en-US" dirty="0" err="1" smtClean="0">
                <a:latin typeface="ISOCTEUR" pitchFamily="49" charset="0"/>
              </a:rPr>
              <a:t>Eka</a:t>
            </a:r>
            <a:r>
              <a:rPr lang="en-US" dirty="0" smtClean="0">
                <a:latin typeface="ISOCTEUR" pitchFamily="49" charset="0"/>
              </a:rPr>
              <a:t> </a:t>
            </a:r>
            <a:r>
              <a:rPr lang="en-US" dirty="0" err="1" smtClean="0">
                <a:latin typeface="ISOCTEUR" pitchFamily="49" charset="0"/>
              </a:rPr>
              <a:t>Nugyasa</a:t>
            </a:r>
            <a:endParaRPr lang="en-GB" dirty="0">
              <a:latin typeface="ISOCTEUR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208599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7086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itchFamily="34" charset="-127"/>
                <a:ea typeface="Malgun Gothic" pitchFamily="34" charset="-127"/>
              </a:rPr>
              <a:t>R</a:t>
            </a:r>
            <a:r>
              <a:rPr lang="en-US" sz="48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itchFamily="34" charset="-127"/>
                <a:ea typeface="Malgun Gothic" pitchFamily="34" charset="-127"/>
              </a:rPr>
              <a:t>umusan</a:t>
            </a:r>
            <a:r>
              <a:rPr lang="en-US" sz="48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itchFamily="34" charset="-127"/>
                <a:ea typeface="Malgun Gothic" pitchFamily="34" charset="-127"/>
              </a:rPr>
              <a:t> </a:t>
            </a:r>
            <a:r>
              <a:rPr lang="en-US" sz="48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itchFamily="34" charset="-127"/>
                <a:ea typeface="Malgun Gothic" pitchFamily="34" charset="-127"/>
              </a:rPr>
              <a:t>M</a:t>
            </a:r>
            <a:r>
              <a:rPr lang="en-US" sz="48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itchFamily="34" charset="-127"/>
                <a:ea typeface="Malgun Gothic" pitchFamily="34" charset="-127"/>
              </a:rPr>
              <a:t>asalah</a:t>
            </a:r>
            <a:endParaRPr lang="en-GB" sz="4800" dirty="0">
              <a:solidFill>
                <a:schemeClr val="accent5">
                  <a:lumMod val="60000"/>
                  <a:lumOff val="40000"/>
                </a:schemeClr>
              </a:solidFill>
              <a:latin typeface="Malgun Gothic" pitchFamily="34" charset="-127"/>
              <a:ea typeface="Malgun Gothic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76400" y="2286000"/>
            <a:ext cx="5791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accent5"/>
                </a:solidFill>
              </a:rPr>
              <a:t>Bagaimana</a:t>
            </a:r>
            <a:r>
              <a:rPr lang="en-US" sz="2000" dirty="0" smtClean="0">
                <a:solidFill>
                  <a:schemeClr val="accent5"/>
                </a:solidFill>
              </a:rPr>
              <a:t> </a:t>
            </a:r>
            <a:r>
              <a:rPr lang="en-US" sz="2000" dirty="0" err="1" smtClean="0"/>
              <a:t>mengintegrasikan</a:t>
            </a:r>
            <a:r>
              <a:rPr lang="en-US" sz="2000" dirty="0" smtClean="0"/>
              <a:t> </a:t>
            </a:r>
            <a:r>
              <a:rPr lang="en-US" sz="2000" dirty="0" err="1" smtClean="0"/>
              <a:t>fitur</a:t>
            </a:r>
            <a:r>
              <a:rPr lang="en-US" sz="2000" dirty="0" smtClean="0"/>
              <a:t> </a:t>
            </a:r>
            <a:r>
              <a:rPr lang="en-US" sz="2000" dirty="0" err="1" smtClean="0"/>
              <a:t>statis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dinamis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gerakan</a:t>
            </a:r>
            <a:r>
              <a:rPr lang="en-US" sz="2000" dirty="0" smtClean="0"/>
              <a:t> </a:t>
            </a:r>
            <a:r>
              <a:rPr lang="en-US" sz="2000" dirty="0" err="1" smtClean="0"/>
              <a:t>tangan</a:t>
            </a:r>
            <a:r>
              <a:rPr lang="en-US" sz="2000" dirty="0" smtClean="0"/>
              <a:t> </a:t>
            </a:r>
            <a:r>
              <a:rPr lang="en-US" sz="2000" dirty="0" err="1" smtClean="0"/>
              <a:t>dalam</a:t>
            </a:r>
            <a:r>
              <a:rPr lang="en-US" sz="2000" dirty="0" smtClean="0"/>
              <a:t> </a:t>
            </a:r>
            <a:r>
              <a:rPr lang="en-US" sz="2000" dirty="0" err="1" smtClean="0"/>
              <a:t>mendeteksi</a:t>
            </a:r>
            <a:r>
              <a:rPr lang="en-US" sz="2000" dirty="0" smtClean="0"/>
              <a:t> </a:t>
            </a:r>
            <a:r>
              <a:rPr lang="en-US" sz="2000" dirty="0" err="1" smtClean="0"/>
              <a:t>bahasa</a:t>
            </a:r>
            <a:r>
              <a:rPr lang="en-US" sz="2000" dirty="0" smtClean="0"/>
              <a:t> </a:t>
            </a:r>
            <a:r>
              <a:rPr lang="en-US" sz="2000" dirty="0" err="1" smtClean="0"/>
              <a:t>isyarat</a:t>
            </a:r>
            <a:r>
              <a:rPr lang="en-US" sz="2000" dirty="0" smtClean="0">
                <a:solidFill>
                  <a:schemeClr val="accent5"/>
                </a:solidFill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accent5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accent5"/>
                </a:solidFill>
              </a:rPr>
              <a:t>Bagaimana</a:t>
            </a:r>
            <a:r>
              <a:rPr lang="en-US" sz="2000" dirty="0" smtClean="0">
                <a:solidFill>
                  <a:schemeClr val="accent5"/>
                </a:solidFill>
              </a:rPr>
              <a:t> </a:t>
            </a:r>
            <a:r>
              <a:rPr lang="en-US" sz="2000" dirty="0" err="1" smtClean="0"/>
              <a:t>menggunakan</a:t>
            </a:r>
            <a:r>
              <a:rPr lang="en-US" sz="2000" dirty="0" smtClean="0"/>
              <a:t> </a:t>
            </a:r>
            <a:r>
              <a:rPr lang="en-US" sz="2000" dirty="0" err="1" smtClean="0"/>
              <a:t>hasil</a:t>
            </a:r>
            <a:r>
              <a:rPr lang="en-US" sz="2000" dirty="0" smtClean="0"/>
              <a:t> </a:t>
            </a:r>
            <a:r>
              <a:rPr lang="en-US" sz="2000" dirty="0" err="1" smtClean="0"/>
              <a:t>integrasi</a:t>
            </a:r>
            <a:r>
              <a:rPr lang="en-US" sz="2000" dirty="0" smtClean="0"/>
              <a:t> </a:t>
            </a:r>
            <a:r>
              <a:rPr lang="en-US" sz="2000" dirty="0" err="1" smtClean="0"/>
              <a:t>fitur</a:t>
            </a:r>
            <a:r>
              <a:rPr lang="en-US" sz="2000" dirty="0" smtClean="0"/>
              <a:t> </a:t>
            </a:r>
            <a:r>
              <a:rPr lang="en-US" sz="2000" dirty="0" err="1" smtClean="0"/>
              <a:t>statis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dinamis</a:t>
            </a:r>
            <a:r>
              <a:rPr lang="en-US" sz="2000" dirty="0" smtClean="0"/>
              <a:t>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mengenali</a:t>
            </a:r>
            <a:r>
              <a:rPr lang="en-US" sz="2000" dirty="0" smtClean="0"/>
              <a:t> </a:t>
            </a:r>
            <a:r>
              <a:rPr lang="en-US" sz="2000" dirty="0" err="1" smtClean="0"/>
              <a:t>gerakan</a:t>
            </a:r>
            <a:r>
              <a:rPr lang="en-US" sz="2000" dirty="0" smtClean="0"/>
              <a:t> yang </a:t>
            </a:r>
            <a:r>
              <a:rPr lang="en-US" sz="2000" dirty="0" err="1" smtClean="0"/>
              <a:t>telah</a:t>
            </a:r>
            <a:r>
              <a:rPr lang="en-US" sz="2000" dirty="0" smtClean="0"/>
              <a:t> </a:t>
            </a:r>
            <a:r>
              <a:rPr lang="en-US" sz="2000" dirty="0" err="1" smtClean="0"/>
              <a:t>ditentukan</a:t>
            </a:r>
            <a:r>
              <a:rPr lang="en-US" sz="2000" dirty="0" smtClean="0"/>
              <a:t> </a:t>
            </a:r>
            <a:r>
              <a:rPr lang="en-US" sz="2000" dirty="0" err="1" smtClean="0"/>
              <a:t>oleh</a:t>
            </a:r>
            <a:r>
              <a:rPr lang="en-US" sz="2000" dirty="0" smtClean="0"/>
              <a:t> </a:t>
            </a:r>
            <a:r>
              <a:rPr lang="en-US" sz="2000" dirty="0" err="1" smtClean="0"/>
              <a:t>pengguna</a:t>
            </a:r>
            <a:r>
              <a:rPr lang="en-US" sz="2000" dirty="0" smtClean="0">
                <a:solidFill>
                  <a:schemeClr val="accent5"/>
                </a:solidFill>
              </a:rPr>
              <a:t>?</a:t>
            </a:r>
            <a:endParaRPr lang="en-GB" sz="2000" dirty="0">
              <a:solidFill>
                <a:schemeClr val="accent5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442694" y="0"/>
            <a:ext cx="70130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TextBox 115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5084195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04800" y="-167817"/>
            <a:ext cx="9144000" cy="6858000"/>
            <a:chOff x="0" y="0"/>
            <a:chExt cx="9144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647700" y="3429000"/>
              <a:ext cx="7848600" cy="3429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47700" y="0"/>
              <a:ext cx="7848600" cy="32004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038600" y="2947720"/>
              <a:ext cx="5105400" cy="276728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1143000"/>
              <a:ext cx="5029200" cy="22860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143000" y="1624281"/>
            <a:ext cx="3657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Mengintegrasi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hasil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ekstraksi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fitur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statis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dan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dinamis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pada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gerakan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tangan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menggunakan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Kinect 2.0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untuk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mengenali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bahasa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accent5">
                    <a:lumMod val="50000"/>
                  </a:schemeClr>
                </a:solidFill>
              </a:rPr>
              <a:t>isyarat</a:t>
            </a:r>
            <a:endParaRPr lang="en-GB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229600" y="3200400"/>
            <a:ext cx="6858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latin typeface="Broadway" pitchFamily="82" charset="0"/>
              </a:rPr>
              <a:t>M</a:t>
            </a:r>
            <a:br>
              <a:rPr lang="en-US" sz="2000" dirty="0" smtClean="0">
                <a:latin typeface="Broadway" pitchFamily="82" charset="0"/>
              </a:rPr>
            </a:br>
            <a:r>
              <a:rPr lang="en-US" sz="2000" dirty="0" smtClean="0">
                <a:latin typeface="Broadway" pitchFamily="82" charset="0"/>
              </a:rPr>
              <a:t>A</a:t>
            </a:r>
          </a:p>
          <a:p>
            <a:r>
              <a:rPr lang="en-US" sz="2000" dirty="0" smtClean="0">
                <a:latin typeface="Broadway" pitchFamily="82" charset="0"/>
              </a:rPr>
              <a:t>N</a:t>
            </a:r>
          </a:p>
          <a:p>
            <a:r>
              <a:rPr lang="en-US" sz="2000" dirty="0" smtClean="0">
                <a:latin typeface="Broadway" pitchFamily="82" charset="0"/>
              </a:rPr>
              <a:t>F</a:t>
            </a:r>
          </a:p>
          <a:p>
            <a:r>
              <a:rPr lang="en-US" sz="2000" dirty="0" smtClean="0">
                <a:latin typeface="Broadway" pitchFamily="82" charset="0"/>
              </a:rPr>
              <a:t>A</a:t>
            </a:r>
          </a:p>
          <a:p>
            <a:r>
              <a:rPr lang="en-US" sz="2000" dirty="0" smtClean="0">
                <a:latin typeface="Broadway" pitchFamily="82" charset="0"/>
              </a:rPr>
              <a:t>A</a:t>
            </a:r>
          </a:p>
          <a:p>
            <a:r>
              <a:rPr lang="en-US" sz="2000" dirty="0">
                <a:latin typeface="Broadway" pitchFamily="82" charset="0"/>
              </a:rPr>
              <a:t>T</a:t>
            </a:r>
            <a:endParaRPr lang="en-GB" sz="2000" dirty="0">
              <a:latin typeface="Broadway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97400" y="3781526"/>
            <a:ext cx="365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</a:t>
            </a:r>
            <a:r>
              <a:rPr lang="id-ID" dirty="0" smtClean="0">
                <a:solidFill>
                  <a:schemeClr val="accent5">
                    <a:lumMod val="50000"/>
                  </a:schemeClr>
                </a:solidFill>
              </a:rPr>
              <a:t>engenali </a:t>
            </a:r>
            <a:r>
              <a:rPr lang="id-ID" dirty="0">
                <a:solidFill>
                  <a:schemeClr val="accent5">
                    <a:lumMod val="50000"/>
                  </a:schemeClr>
                </a:solidFill>
              </a:rPr>
              <a:t>bahasa isyarat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statis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dan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bahasa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isyarat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dinamis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sehingga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dapat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membantu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orang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tunarungu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berkomunikasi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dengan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orang </a:t>
            </a:r>
            <a:r>
              <a:rPr lang="en-US" dirty="0" smtClean="0">
                <a:solidFill>
                  <a:schemeClr val="accent5">
                    <a:lumMod val="50000"/>
                  </a:schemeClr>
                </a:solidFill>
              </a:rPr>
              <a:t>normal</a:t>
            </a:r>
            <a:endParaRPr lang="en-GB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04800" y="1143000"/>
            <a:ext cx="685800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latin typeface="Broadway" pitchFamily="82" charset="0"/>
              </a:rPr>
              <a:t>T</a:t>
            </a:r>
          </a:p>
          <a:p>
            <a:r>
              <a:rPr lang="en-US" sz="2000" dirty="0" smtClean="0">
                <a:latin typeface="Broadway" pitchFamily="82" charset="0"/>
              </a:rPr>
              <a:t>U</a:t>
            </a:r>
          </a:p>
          <a:p>
            <a:r>
              <a:rPr lang="en-US" sz="2000" dirty="0" smtClean="0">
                <a:latin typeface="Broadway" pitchFamily="82" charset="0"/>
              </a:rPr>
              <a:t>J</a:t>
            </a:r>
          </a:p>
          <a:p>
            <a:r>
              <a:rPr lang="en-US" sz="2000" dirty="0" smtClean="0">
                <a:latin typeface="Broadway" pitchFamily="82" charset="0"/>
              </a:rPr>
              <a:t>U</a:t>
            </a:r>
          </a:p>
          <a:p>
            <a:r>
              <a:rPr lang="en-US" sz="2000" dirty="0" smtClean="0">
                <a:latin typeface="Broadway" pitchFamily="82" charset="0"/>
              </a:rPr>
              <a:t>A</a:t>
            </a:r>
          </a:p>
          <a:p>
            <a:r>
              <a:rPr lang="en-US" sz="2000" dirty="0" smtClean="0">
                <a:latin typeface="Broadway" pitchFamily="82" charset="0"/>
              </a:rPr>
              <a:t>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866309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009900" y="0"/>
            <a:ext cx="6134100" cy="6858000"/>
            <a:chOff x="3009900" y="0"/>
            <a:chExt cx="6134100" cy="6858000"/>
          </a:xfrm>
        </p:grpSpPr>
        <p:sp>
          <p:nvSpPr>
            <p:cNvPr id="5" name="Rectangle 4"/>
            <p:cNvSpPr/>
            <p:nvPr/>
          </p:nvSpPr>
          <p:spPr>
            <a:xfrm>
              <a:off x="3009900" y="381000"/>
              <a:ext cx="6134100" cy="61722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562600" y="0"/>
              <a:ext cx="27432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1295400"/>
            <a:ext cx="2895600" cy="392720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000" dirty="0" smtClean="0">
                <a:latin typeface="AR BONNIE" pitchFamily="2" charset="0"/>
              </a:rPr>
              <a:t>G e r a k a n</a:t>
            </a:r>
            <a:r>
              <a:rPr lang="en-US" sz="4000" dirty="0">
                <a:latin typeface="AR BONNIE" pitchFamily="2" charset="0"/>
              </a:rPr>
              <a:t/>
            </a:r>
            <a:br>
              <a:rPr lang="en-US" sz="4000" dirty="0">
                <a:latin typeface="AR BONNIE" pitchFamily="2" charset="0"/>
              </a:rPr>
            </a:br>
            <a:r>
              <a:rPr lang="en-US" sz="4000" dirty="0" smtClean="0">
                <a:latin typeface="AR BONNIE" pitchFamily="2" charset="0"/>
              </a:rPr>
              <a:t>B a h a s a</a:t>
            </a:r>
            <a:br>
              <a:rPr lang="en-US" sz="4000" dirty="0" smtClean="0">
                <a:latin typeface="AR BONNIE" pitchFamily="2" charset="0"/>
              </a:rPr>
            </a:br>
            <a:r>
              <a:rPr lang="en-US" sz="4000" dirty="0" smtClean="0">
                <a:latin typeface="AR BONNIE" pitchFamily="2" charset="0"/>
              </a:rPr>
              <a:t>I s y a r a t</a:t>
            </a:r>
            <a:endParaRPr lang="en-GB" sz="4000" dirty="0">
              <a:latin typeface="AR BONNIE" pitchFamily="2" charset="0"/>
            </a:endParaRPr>
          </a:p>
        </p:txBody>
      </p:sp>
      <p:pic>
        <p:nvPicPr>
          <p:cNvPr id="1026" name="Picture 2" descr="E:\Kuliah\TUGAS AKHIR\TABI\BAHAN BUKU\Gambar 20 Gera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838200"/>
            <a:ext cx="3886200" cy="542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686800" y="6452028"/>
            <a:ext cx="45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1439376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1731</TotalTime>
  <Words>800</Words>
  <Application>Microsoft Office PowerPoint</Application>
  <PresentationFormat>On-screen Show (4:3)</PresentationFormat>
  <Paragraphs>190</Paragraphs>
  <Slides>27</Slides>
  <Notes>1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Office Theme</vt:lpstr>
      <vt:lpstr>Visio</vt:lpstr>
      <vt:lpstr>Integrasi Ekstraksi Fitur Statis dan Dinamis Pada Gerakan Tangan Menggunakan Kinect 2.0 Untuk Mengenali Bahasa Isyarat Indonesia</vt:lpstr>
      <vt:lpstr>A G E N D A   P R E S E N T A S I</vt:lpstr>
      <vt:lpstr>B A H A S A I S Y A R A T</vt:lpstr>
      <vt:lpstr>Bahas Isyarat Sebelumnya</vt:lpstr>
      <vt:lpstr>Bahasa Isyarat Statis</vt:lpstr>
      <vt:lpstr>Bahasa Isyarat Dinamis</vt:lpstr>
      <vt:lpstr>Rumusan Masalah</vt:lpstr>
      <vt:lpstr>PowerPoint Presentation</vt:lpstr>
      <vt:lpstr>G e r a k a n B a h a s a I s y a r a t</vt:lpstr>
      <vt:lpstr>Implementasi</vt:lpstr>
      <vt:lpstr>Implementasi : Antarmuka </vt:lpstr>
      <vt:lpstr>Implementasi : Ekstraksi Fitur</vt:lpstr>
      <vt:lpstr>Implementasi : Ekstraksi Fitur Statis</vt:lpstr>
      <vt:lpstr>Implementasi : Ekstraksi Fitur Dinamis</vt:lpstr>
      <vt:lpstr>Ekstraksi Fitur Dinamis</vt:lpstr>
      <vt:lpstr>Training Data</vt:lpstr>
      <vt:lpstr>Klasifikasi Fitur Statis</vt:lpstr>
      <vt:lpstr>Klasifikasi Fitur Dinamis</vt:lpstr>
      <vt:lpstr>Testing Data</vt:lpstr>
      <vt:lpstr>Uji Coba</vt:lpstr>
      <vt:lpstr>Uji Coba : Skenario</vt:lpstr>
      <vt:lpstr>Uji Coba : Penguji</vt:lpstr>
      <vt:lpstr>Video Percobaan</vt:lpstr>
      <vt:lpstr>Hasil Uji Coba</vt:lpstr>
      <vt:lpstr>Kesimpulan</vt:lpstr>
      <vt:lpstr>Saran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Integrasi Ekstraksi Fitur Statis dan Dinamis Pada Gerakan Tangan Menggunakan Kinect 2.0 Untuk Mengenali Bahasa Isyarat Indonesia</dc:title>
  <dc:creator>Ignatius Benedict</dc:creator>
  <cp:lastModifiedBy>Ignatius Benedict</cp:lastModifiedBy>
  <cp:revision>81</cp:revision>
  <dcterms:created xsi:type="dcterms:W3CDTF">2017-12-28T07:09:36Z</dcterms:created>
  <dcterms:modified xsi:type="dcterms:W3CDTF">2018-01-07T11:07:36Z</dcterms:modified>
</cp:coreProperties>
</file>

<file path=docProps/thumbnail.jpeg>
</file>